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4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5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527" r:id="rId5"/>
    <p:sldId id="553" r:id="rId6"/>
    <p:sldId id="529" r:id="rId7"/>
    <p:sldId id="575" r:id="rId8"/>
    <p:sldId id="271" r:id="rId9"/>
    <p:sldId id="554" r:id="rId10"/>
    <p:sldId id="558" r:id="rId11"/>
    <p:sldId id="559" r:id="rId12"/>
    <p:sldId id="560" r:id="rId13"/>
    <p:sldId id="561" r:id="rId14"/>
    <p:sldId id="272" r:id="rId15"/>
    <p:sldId id="577" r:id="rId16"/>
    <p:sldId id="562" r:id="rId17"/>
    <p:sldId id="563" r:id="rId18"/>
    <p:sldId id="564" r:id="rId19"/>
    <p:sldId id="266" r:id="rId20"/>
    <p:sldId id="565" r:id="rId21"/>
    <p:sldId id="566" r:id="rId22"/>
    <p:sldId id="567" r:id="rId23"/>
    <p:sldId id="269" r:id="rId24"/>
    <p:sldId id="270" r:id="rId25"/>
    <p:sldId id="579" r:id="rId26"/>
    <p:sldId id="576" r:id="rId27"/>
    <p:sldId id="578" r:id="rId28"/>
    <p:sldId id="568" r:id="rId29"/>
    <p:sldId id="583" r:id="rId30"/>
    <p:sldId id="569" r:id="rId31"/>
    <p:sldId id="572" r:id="rId32"/>
    <p:sldId id="573" r:id="rId33"/>
    <p:sldId id="570" r:id="rId34"/>
    <p:sldId id="571" r:id="rId35"/>
    <p:sldId id="580" r:id="rId36"/>
    <p:sldId id="574" r:id="rId37"/>
    <p:sldId id="257" r:id="rId38"/>
    <p:sldId id="445" r:id="rId39"/>
    <p:sldId id="5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B1A148-D6BD-A773-2A61-33CA8E17B6E8}" name="Ghorbani, Elnaz" initials="EG" userId="S::elnaz.ghorbani@ou.edu::b2e68326-4cea-4356-951b-f08fa96574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33"/>
    <p:restoredTop sz="82861"/>
  </p:normalViewPr>
  <p:slideViewPr>
    <p:cSldViewPr snapToGrid="0">
      <p:cViewPr varScale="1">
        <p:scale>
          <a:sx n="100" d="100"/>
          <a:sy n="100" d="100"/>
        </p:scale>
        <p:origin x="1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ooners-my.sharepoint.com/personal/mingze-zhu_ouhsc_edu/Documents/Dissertation/1%20children%20data/Child%20Attendance%20Data/children%20absences-6.20.2024-sick-in%20exce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sooners-my.sharepoint.com/personal/mingze-zhu_ouhsc_edu/Documents/Dissertation/1%20children%20data/New%20Microsoft%20Excel%20Workshee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Country of Study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3A8-4C70-A280-178D156B5B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3A8-4C70-A280-178D156B5B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3A8-4C70-A280-178D156B5B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3A8-4C70-A280-178D156B5B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3A8-4C70-A280-178D156B5BEC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3A8-4C70-A280-178D156B5BEC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3A8-4C70-A280-178D156B5B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China</c:v>
                </c:pt>
                <c:pt idx="2">
                  <c:v>Canada</c:v>
                </c:pt>
                <c:pt idx="3">
                  <c:v>Malaysia</c:v>
                </c:pt>
                <c:pt idx="4">
                  <c:v>Portugal</c:v>
                </c:pt>
                <c:pt idx="5">
                  <c:v>Mutiple</c:v>
                </c:pt>
                <c:pt idx="6">
                  <c:v>Others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  <c:pt idx="5">
                  <c:v>3</c:v>
                </c:pt>
                <c:pt idx="6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3A8-4C70-A280-178D156B5BE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'Selected data02'!$B$245</c:f>
          <c:strCache>
            <c:ptCount val="1"/>
            <c:pt idx="0">
              <c:v>How Often Teachers Report they Think about IAQ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1A-4693-9864-CF978B088E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1A-4693-9864-CF978B088E8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1A-4693-9864-CF978B088E88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71A-4693-9864-CF978B088E88}"/>
              </c:ext>
            </c:extLst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71A-4693-9864-CF978B088E8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71A-4693-9864-CF978B088E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'Selected data02'!$B$246:$B$250</c:f>
              <c:strCache>
                <c:ptCount val="5"/>
                <c:pt idx="0">
                  <c:v>Never</c:v>
                </c:pt>
                <c:pt idx="1">
                  <c:v>Rarely</c:v>
                </c:pt>
                <c:pt idx="2">
                  <c:v>Sometimes</c:v>
                </c:pt>
                <c:pt idx="3">
                  <c:v>Often</c:v>
                </c:pt>
                <c:pt idx="4">
                  <c:v>Always</c:v>
                </c:pt>
              </c:strCache>
            </c:strRef>
          </c:cat>
          <c:val>
            <c:numRef>
              <c:f>'Selected data02'!$C$246:$C$250</c:f>
              <c:numCache>
                <c:formatCode>0%</c:formatCode>
                <c:ptCount val="5"/>
                <c:pt idx="0">
                  <c:v>0.1</c:v>
                </c:pt>
                <c:pt idx="1">
                  <c:v>0.45</c:v>
                </c:pt>
                <c:pt idx="2">
                  <c:v>0.45</c:v>
                </c:pt>
                <c:pt idx="3">
                  <c:v>0.05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1A-4693-9864-CF978B088E8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'Selected data02'!$B$43</c:f>
          <c:strCache>
            <c:ptCount val="1"/>
            <c:pt idx="0">
              <c:v>Teachers’ Control of IAQ</c:v>
            </c:pt>
          </c:strCache>
        </c:strRef>
      </c:tx>
      <c:layout>
        <c:manualLayout>
          <c:xMode val="edge"/>
          <c:yMode val="edge"/>
          <c:x val="0.41779584617140247"/>
          <c:y val="1.7511854974263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16-4685-B805-8ACAF8E5F34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16-4685-B805-8ACAF8E5F342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16-4685-B805-8ACAF8E5F34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16-4685-B805-8ACAF8E5F342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16-4685-B805-8ACAF8E5F3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'Selected data02'!$B$44:$B$49</c:f>
              <c:strCache>
                <c:ptCount val="6"/>
                <c:pt idx="0">
                  <c:v>Open Windows</c:v>
                </c:pt>
                <c:pt idx="1">
                  <c:v>Adjust Thermostat</c:v>
                </c:pt>
                <c:pt idx="2">
                  <c:v>Use a fan</c:v>
                </c:pt>
                <c:pt idx="3">
                  <c:v>Use an air cleaner</c:v>
                </c:pt>
                <c:pt idx="4">
                  <c:v>Open / shut door</c:v>
                </c:pt>
                <c:pt idx="5">
                  <c:v>Other</c:v>
                </c:pt>
              </c:strCache>
            </c:strRef>
          </c:cat>
          <c:val>
            <c:numRef>
              <c:f>'Selected data02'!$C$44:$C$49</c:f>
              <c:numCache>
                <c:formatCode>0%</c:formatCode>
                <c:ptCount val="6"/>
                <c:pt idx="0">
                  <c:v>0.26</c:v>
                </c:pt>
                <c:pt idx="1">
                  <c:v>0.79</c:v>
                </c:pt>
                <c:pt idx="2">
                  <c:v>0.11</c:v>
                </c:pt>
                <c:pt idx="3">
                  <c:v>0.05</c:v>
                </c:pt>
                <c:pt idx="4">
                  <c:v>0.42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16-4685-B805-8ACAF8E5F3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38756367"/>
        <c:axId val="738756847"/>
      </c:barChart>
      <c:catAx>
        <c:axId val="73875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756847"/>
        <c:crosses val="autoZero"/>
        <c:auto val="1"/>
        <c:lblAlgn val="ctr"/>
        <c:lblOffset val="100"/>
        <c:noMultiLvlLbl val="0"/>
      </c:catAx>
      <c:valAx>
        <c:axId val="738756847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756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Indoor Location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4EA-4196-A7BA-18FB031467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4EA-4196-A7BA-18FB0314675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4EA-4196-A7BA-18FB03146754}"/>
              </c:ext>
            </c:extLst>
          </c:dPt>
          <c:dLbls>
            <c:dLbl>
              <c:idx val="0"/>
              <c:layout>
                <c:manualLayout>
                  <c:x val="-7.0628138490000991E-2"/>
                  <c:y val="0.1376875037866053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4EA-4196-A7BA-18FB0314675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4EA-4196-A7BA-18FB03146754}"/>
                </c:ext>
              </c:extLst>
            </c:dLbl>
            <c:dLbl>
              <c:idx val="2"/>
              <c:layout>
                <c:manualLayout>
                  <c:x val="7.3982865992554978E-2"/>
                  <c:y val="-3.04610780581646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4EA-4196-A7BA-18FB03146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Preschools</c:v>
                </c:pt>
                <c:pt idx="1">
                  <c:v>Schools</c:v>
                </c:pt>
                <c:pt idx="2">
                  <c:v>Homes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12</c:v>
                </c:pt>
                <c:pt idx="1">
                  <c:v>7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EA-4196-A7BA-18FB0314675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Study Type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66-4363-BD30-EDE38580817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66-4363-BD30-EDE3858081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Intervention</c:v>
                </c:pt>
                <c:pt idx="1">
                  <c:v>Observational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15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66-4363-BD30-EDE38580817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78356883518853"/>
          <c:y val="0.1190253045923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Primary Child Outcome Studied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817-48C5-9D3E-31E41C37DB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817-48C5-9D3E-31E41C37DB3F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817-48C5-9D3E-31E41C37DB3F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817-48C5-9D3E-31E41C37DB3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817-48C5-9D3E-31E41C37DB3F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817-48C5-9D3E-31E41C37DB3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817-48C5-9D3E-31E41C37DB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Asthma</c:v>
                </c:pt>
                <c:pt idx="1">
                  <c:v>Respiratory Symptoms</c:v>
                </c:pt>
                <c:pt idx="2">
                  <c:v>Physical Activity</c:v>
                </c:pt>
                <c:pt idx="3">
                  <c:v>Engagement</c:v>
                </c:pt>
                <c:pt idx="4">
                  <c:v>Absences</c:v>
                </c:pt>
                <c:pt idx="5">
                  <c:v>Hospitalizations</c:v>
                </c:pt>
                <c:pt idx="6">
                  <c:v>Nutrition/Weight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</c:v>
                </c:pt>
                <c:pt idx="1">
                  <c:v>16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817-48C5-9D3E-31E41C37DB3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5177903414154637"/>
          <c:y val="0.31488957728199435"/>
          <c:w val="0.2757773537920139"/>
          <c:h val="0.549769251876175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Child Absences During Intervention Period by Four Different Intervention Methods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Sheet1!$M$1:$P$1</c:f>
              <c:strCache>
                <c:ptCount val="4"/>
                <c:pt idx="0">
                  <c:v>Air purifier only </c:v>
                </c:pt>
                <c:pt idx="1">
                  <c:v>UVGI only</c:v>
                </c:pt>
                <c:pt idx="2">
                  <c:v>Both</c:v>
                </c:pt>
                <c:pt idx="3">
                  <c:v>Control</c:v>
                </c:pt>
              </c:strCache>
            </c:strRef>
          </c:cat>
          <c:val>
            <c:numRef>
              <c:f>Sheet1!$M$2:$P$2</c:f>
              <c:numCache>
                <c:formatCode>General</c:formatCode>
                <c:ptCount val="4"/>
                <c:pt idx="0">
                  <c:v>48</c:v>
                </c:pt>
                <c:pt idx="1">
                  <c:v>58</c:v>
                </c:pt>
                <c:pt idx="2">
                  <c:v>77</c:v>
                </c:pt>
                <c:pt idx="3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AE-4751-851A-9A35B5C00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9100751"/>
        <c:axId val="229104111"/>
      </c:barChart>
      <c:catAx>
        <c:axId val="2291007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Experimental groups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104111"/>
        <c:crosses val="autoZero"/>
        <c:auto val="1"/>
        <c:lblAlgn val="ctr"/>
        <c:lblOffset val="100"/>
        <c:noMultiLvlLbl val="0"/>
      </c:catAx>
      <c:valAx>
        <c:axId val="229104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Number of absences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100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Chronic Conditions of Children</a:t>
            </a:r>
          </a:p>
        </c:rich>
      </c:tx>
      <c:layout>
        <c:manualLayout>
          <c:xMode val="edge"/>
          <c:yMode val="edge"/>
          <c:x val="0.15554488673375577"/>
          <c:y val="6.5935761213158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(Sheet1!$A$16,Sheet1!$A$17,Sheet1!$A$23,Sheet1!$A$24)</c:f>
              <c:strCache>
                <c:ptCount val="4"/>
                <c:pt idx="0">
                  <c:v>Allergies</c:v>
                </c:pt>
                <c:pt idx="1">
                  <c:v>Asthma</c:v>
                </c:pt>
                <c:pt idx="2">
                  <c:v>Sickle cell disease</c:v>
                </c:pt>
                <c:pt idx="3">
                  <c:v>Cystic kidney disease</c:v>
                </c:pt>
              </c:strCache>
            </c:strRef>
          </c:cat>
          <c:val>
            <c:numRef>
              <c:f>(Sheet1!$E$16,Sheet1!$E$17,Sheet1!$E$23,Sheet1!$E$24)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CE-4929-94D6-020BF0ED9D9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17513184"/>
        <c:axId val="1350500367"/>
      </c:barChart>
      <c:catAx>
        <c:axId val="1417513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Chronic Conditions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0500367"/>
        <c:crosses val="autoZero"/>
        <c:auto val="1"/>
        <c:lblAlgn val="ctr"/>
        <c:lblOffset val="100"/>
        <c:noMultiLvlLbl val="0"/>
      </c:catAx>
      <c:valAx>
        <c:axId val="1350500367"/>
        <c:scaling>
          <c:orientation val="minMax"/>
          <c:max val="4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children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41751318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'Selected data02'!$B$173</c:f>
          <c:strCache>
            <c:ptCount val="1"/>
            <c:pt idx="0">
              <c:v>Teachers’ Self-Rating of their Knowledge of IAQ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3E-44FB-AAB0-0CB3A55F468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3E-44FB-AAB0-0CB3A55F468F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3E-44FB-AAB0-0CB3A55F468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3E-44FB-AAB0-0CB3A55F468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B3E-44FB-AAB0-0CB3A55F468F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B3E-44FB-AAB0-0CB3A55F46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'Selected data02'!$B$174:$B$178</c:f>
              <c:strCache>
                <c:ptCount val="5"/>
                <c:pt idx="0">
                  <c:v>Very poor</c:v>
                </c:pt>
                <c:pt idx="1">
                  <c:v>Poor</c:v>
                </c:pt>
                <c:pt idx="2">
                  <c:v>Moderate </c:v>
                </c:pt>
                <c:pt idx="3">
                  <c:v>Good</c:v>
                </c:pt>
                <c:pt idx="4">
                  <c:v>Very good</c:v>
                </c:pt>
              </c:strCache>
            </c:strRef>
          </c:cat>
          <c:val>
            <c:numRef>
              <c:f>'Selected data02'!$C$174:$C$178</c:f>
              <c:numCache>
                <c:formatCode>0%</c:formatCode>
                <c:ptCount val="5"/>
                <c:pt idx="0">
                  <c:v>0.14000000000000001</c:v>
                </c:pt>
                <c:pt idx="1">
                  <c:v>0.24</c:v>
                </c:pt>
                <c:pt idx="2">
                  <c:v>0.28999999999999998</c:v>
                </c:pt>
                <c:pt idx="3">
                  <c:v>0.19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B3E-44FB-AAB0-0CB3A55F468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38756367"/>
        <c:axId val="738756847"/>
      </c:barChart>
      <c:catAx>
        <c:axId val="73875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756847"/>
        <c:crosses val="autoZero"/>
        <c:auto val="1"/>
        <c:lblAlgn val="ctr"/>
        <c:lblOffset val="100"/>
        <c:noMultiLvlLbl val="0"/>
      </c:catAx>
      <c:valAx>
        <c:axId val="738756847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756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'Selected data02'!$B$281</c:f>
          <c:strCache>
            <c:ptCount val="1"/>
            <c:pt idx="0">
              <c:v>Teachers' Report of Training on IAQ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62-4D49-A74E-7DCC775B202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62-4D49-A74E-7DCC775B202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62-4D49-A74E-7DCC775B202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62-4D49-A74E-7DCC775B202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62-4D49-A74E-7DCC775B202A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962-4D49-A74E-7DCC775B20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'Selected data02'!$B$282:$B$284</c:f>
              <c:strCache>
                <c:ptCount val="3"/>
                <c:pt idx="0">
                  <c:v>Not at all</c:v>
                </c:pt>
                <c:pt idx="1">
                  <c:v>To a small extent</c:v>
                </c:pt>
                <c:pt idx="2">
                  <c:v>To a moderate extent</c:v>
                </c:pt>
              </c:strCache>
            </c:strRef>
          </c:cat>
          <c:val>
            <c:numRef>
              <c:f>'Selected data02'!$C$282:$C$284</c:f>
              <c:numCache>
                <c:formatCode>0%</c:formatCode>
                <c:ptCount val="3"/>
                <c:pt idx="0">
                  <c:v>0.65</c:v>
                </c:pt>
                <c:pt idx="1">
                  <c:v>0.2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62-4D49-A74E-7DCC775B20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38756367"/>
        <c:axId val="738756847"/>
      </c:barChart>
      <c:catAx>
        <c:axId val="73875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756847"/>
        <c:crosses val="autoZero"/>
        <c:auto val="1"/>
        <c:lblAlgn val="ctr"/>
        <c:lblOffset val="100"/>
        <c:noMultiLvlLbl val="0"/>
      </c:catAx>
      <c:valAx>
        <c:axId val="738756847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756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'Selected data02'!$B$62</c:f>
          <c:strCache>
            <c:ptCount val="1"/>
            <c:pt idx="0">
              <c:v>IAQ negatively impacts 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373-45DF-B2CD-7EBDE2081A5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373-45DF-B2CD-7EBDE2081A5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373-45DF-B2CD-7EBDE2081A5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373-45DF-B2CD-7EBDE2081A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'Selected data02'!$B$63:$B$66</c:f>
              <c:strCache>
                <c:ptCount val="4"/>
                <c:pt idx="0">
                  <c:v>Not at all/ to a small extent</c:v>
                </c:pt>
                <c:pt idx="1">
                  <c:v>Moderately</c:v>
                </c:pt>
                <c:pt idx="2">
                  <c:v>To a large or very large extent</c:v>
                </c:pt>
                <c:pt idx="3">
                  <c:v>I don’t know</c:v>
                </c:pt>
              </c:strCache>
            </c:strRef>
          </c:cat>
          <c:val>
            <c:numRef>
              <c:f>'Selected data02'!$C$63:$C$66</c:f>
              <c:numCache>
                <c:formatCode>0%</c:formatCode>
                <c:ptCount val="4"/>
                <c:pt idx="0">
                  <c:v>0.1</c:v>
                </c:pt>
                <c:pt idx="1">
                  <c:v>0.33</c:v>
                </c:pt>
                <c:pt idx="2">
                  <c:v>0.52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73-45DF-B2CD-7EBDE2081A5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4A2B5-89AA-42D3-BFB5-B9C2D6993A4F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0AA24-DB7B-4EC6-B87D-7451F127E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8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the opportunity to discuss our project focused on air quality in ECE settings in OK.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E116-4218-4687-9610-C78D73A577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5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show PMs in air sometimes exceed recommended levels set by EPA and WHO.</a:t>
            </a:r>
          </a:p>
          <a:p>
            <a:endParaRPr lang="en-US" dirty="0"/>
          </a:p>
          <a:p>
            <a:r>
              <a:rPr lang="en-US" dirty="0"/>
              <a:t>Baseline periods are higher than intervention (both air filter and UV), higher than standards at baselines.  Documents IAQ in these classrooms can be improved by our intervention.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87C1D-1436-4336-95D1-90FFE03509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8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interventions vs control (baseline) for all classrooms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87C1D-1436-4336-95D1-90FFE03509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4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Baseline vs intervention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87C1D-1436-4336-95D1-90FFE03509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87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viruses detected in all classrooms on air filters; btw, swabs showed the same – all viruses detected on surfaces.  Touch and breathing both ways to be exposed to viruses.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87C1D-1436-4336-95D1-90FFE03509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53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Preliminary analyses from 2 centers – urban. N is about 80 kids; around 20 kids per condition.</a:t>
            </a:r>
          </a:p>
          <a:p>
            <a:endParaRPr lang="en-US" dirty="0"/>
          </a:p>
          <a:p>
            <a:r>
              <a:rPr lang="en-US" dirty="0"/>
              <a:t>Need more participants to be certain of this result.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87C1D-1436-4336-95D1-90FFE03509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02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not have a large enough sample of teachers to analyze data with confidence.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87C1D-1436-4336-95D1-90FFE03509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31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plan to present our findings to the participating programs, in OK at ECE meetings.</a:t>
            </a:r>
          </a:p>
          <a:p>
            <a:endParaRPr lang="en-US" dirty="0"/>
          </a:p>
          <a:p>
            <a:r>
              <a:rPr lang="en-US" dirty="0"/>
              <a:t>We also plan to submit papers for publications in both research- and practitioner-oriented journals.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1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to publish in ECE as well as air quality journals; ECE journals that focus on practice and policy.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4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48C00-DA99-40D6-D02B-B9761CFB1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58152B-8CA0-80ED-2657-ADEB36BF3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52344-3841-0527-271B-502DC32A1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1A30F-8557-5E2B-ED76-EE0AA7C9F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90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3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an interdisciplinary team who bring different perspectives and expertise to the project.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E116-4218-4687-9610-C78D73A577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52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4C2CF-7F94-C88C-552B-0881E2CE1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D8645-D2FB-5E2C-35A9-C518120EE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179701-9456-DB18-10CA-355A405C5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D1EAC-01DF-7A4D-68C4-C0B4EA60A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41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33% of teachers rated their IAQ knowledge as "Good" or "Very Good”;</a:t>
            </a:r>
          </a:p>
          <a:p>
            <a:r>
              <a:rPr lang="en-US" dirty="0"/>
              <a:t>38% reported their knowledge was poor or very poor;</a:t>
            </a:r>
          </a:p>
          <a:p>
            <a:r>
              <a:rPr lang="en-US" dirty="0"/>
              <a:t>29% said moderate level of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9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65% had no formal training on the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61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52% of respondents felt that IAQ negatively affects children's learning and development to a large or very large extent​</a:t>
            </a:r>
          </a:p>
          <a:p>
            <a:endParaRPr lang="en-US" dirty="0"/>
          </a:p>
          <a:p>
            <a:r>
              <a:rPr lang="en-US" dirty="0"/>
              <a:t>85 % reported moderate, large or very large 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7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Almost ½ (45%) report they think about IAQ never or rarely; 38% said sometimes.</a:t>
            </a:r>
          </a:p>
          <a:p>
            <a:endParaRPr lang="en-US" dirty="0"/>
          </a:p>
          <a:p>
            <a:r>
              <a:rPr lang="en-US" dirty="0"/>
              <a:t>So, this could mean they see this concern as outside or beyond their duties…………………implication for administrators?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2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60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26% of teachers reported having the ability to open windows, and just 5% had air purifiers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1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for programs in Jan 2025 to work with us………..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87C1D-1436-4336-95D1-90FFE03509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211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B6DDB-332D-43D4-8BBE-EF3CF0AC2B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7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aspect of our work was led by Dr. Craig Van Pay with assistance by ECE and Public Health graduate students.</a:t>
            </a:r>
          </a:p>
          <a:p>
            <a:endParaRPr lang="en-US" dirty="0"/>
          </a:p>
          <a:p>
            <a:r>
              <a:rPr lang="en-US" dirty="0"/>
              <a:t>After extensive searching, our team identified 47 published studies.  Of those studies, ……..review pie charts.  </a:t>
            </a:r>
          </a:p>
          <a:p>
            <a:r>
              <a:rPr lang="en-US" dirty="0"/>
              <a:t>13 studies published in the US; most work done in other countries</a:t>
            </a:r>
          </a:p>
          <a:p>
            <a:r>
              <a:rPr lang="en-US" dirty="0"/>
              <a:t>12 studies focused on preschool settings; most done in children’s homes</a:t>
            </a:r>
          </a:p>
          <a:p>
            <a:r>
              <a:rPr lang="en-US" dirty="0"/>
              <a:t>15 studies tried to change or improve air quality; more just recorded it – our OK-AIR studies does both</a:t>
            </a:r>
          </a:p>
          <a:p>
            <a:r>
              <a:rPr lang="en-US" dirty="0"/>
              <a:t>90% of the studies focus on asthma or respiratory symptoms as the primary outcomes; we were interested in children’s absences from ECE programs and potential impacts on SE development.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0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have economist working with us to do cost/benefit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03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Smaller than a shoebox; about the size of a Kleenex box………………..has a small fan and makes almost no noise.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87C1D-1436-4336-95D1-90FFE03509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1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 filter samples and swabs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87C1D-1436-4336-95D1-90FFE03509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06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20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CE1F8-D4AB-E75B-E54D-C63CA1440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03EFDC-E7A5-2D21-84C2-0873E9E9B9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8ECF7-3048-E696-65AC-757516A00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51896-805D-B527-8300-405E16C28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AA24-DB7B-4EC6-B87D-7451F127EE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2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51CAB-6318-4FC8-9802-55CA7A602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0ECBD-FA05-4824-B58F-AC661F823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0318C-D5B0-4890-BF2C-44ECD931E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58D42-B6A4-4B70-B262-CD3ABB79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88BE4-8B06-421B-8255-F42DFE9D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6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47148-42C1-402F-9B8E-45818888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A43738-9EC5-4057-BD30-65646CDE3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7BB18-0EC5-4AEB-A33B-CF70D4383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DDD8-92E5-417B-8531-161CDC9C0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24080-4D1D-48C6-AC57-C1E75C17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0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CC995E-BD57-4511-A9F5-1236D86A4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96225-C15B-4DF5-8650-3B9178DCF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99D9B-9154-4053-82A1-A397A83B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65BED-00D0-4475-82B2-61877EE5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0833E-AFCC-4997-B3AE-80351A1C5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1C7B-581A-49D2-B68F-824D87AC0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3A571-B7D9-43F4-82F3-A9309B525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D49A6-AB75-48FE-B934-7739FD2C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E95F8-48EF-4FCD-81D7-06DB9D48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D21A9-A7EE-4DAB-AB96-86AD8020A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4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4916-F3A4-4EB9-AD36-E2484C1D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E028E-A4DB-403F-99A5-524B110EB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C7546-20B7-40C4-B3D5-105E491A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2ADF2-DFFC-442C-B4D7-531FFB44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5092C-927B-4630-847A-1542DA07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2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3C6B-AAFF-4039-9902-BC6671C5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3D390-D881-44AE-B4ED-EF4A4AE06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DE9A2-0CBA-4EA4-AC7A-E4E2F8367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B330A-D3B3-4DE0-BF42-01679DEF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E6F8B-7855-4E37-BC30-317368C8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F9A6D-137A-48CF-90E3-C5397004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5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85BD-BA25-4A2A-B6BA-58AB279F3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90BB6-33FC-4CE9-B634-E50B84DA8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ED96E-6CFE-402A-A8A8-89F03B729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4B0B2-7FF7-4EDA-A8E8-A0A8F9D71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7DEE9-6A23-422F-A2CE-646E3D98E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86C75-87CC-4BAF-9FAE-E02EB86CA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E9B9A-1A5C-4855-9D85-80251F2FC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23C55-9979-42A9-AA4B-DEC909F5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7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EA83-86E1-44BE-A127-DBFC7CC7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8880B-6507-47CA-AB14-3647DC26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B49A5-D68D-4BB9-BA71-6047BFFE7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2EDF4-0378-4C07-A491-65051FD3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5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63B6B-6285-4C75-B19B-92A25D07F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3996F-44D5-4109-89F2-B86F8C35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9B4E-1174-4DA2-B951-A7BD7DD3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80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7AA0-3DE6-4C6E-8BDA-38928D4B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E1364-6B39-470B-8E8B-F93D5A2D0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67B77-E42A-49D6-A24D-712BBFD2D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3FF4D-62EC-442A-B87B-A2B5173F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3B464-01C1-4E8E-92B4-A6A0BBC6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D14CD-B798-4441-B567-F152E899E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7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ABC69-EA12-4F47-BFC9-A5601D17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60C7-7C66-4F70-BC63-BAEF70825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40611-B9B1-4A7B-BC82-FBDF140FF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40F9D-3125-49DE-9204-C67B747F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C3FE2-86FD-4230-8F55-1E874684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42FDF-16DD-465C-9098-D41D2007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3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BC337-C6C1-42EC-A16A-53AD5AF1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EA9FF-2C42-4F2D-9786-630C2B22E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37A22-A287-4613-8128-0550EECC2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136AB-38FD-4BA8-BC10-9851C26E93F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09161-A8A3-4C06-A0EC-AF80F6704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64A82-81EB-4734-89E6-2885A9066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CC305-115D-42A4-A17E-DAD967E7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9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vector/my-school-gm136485355-404508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www.istockphoto.com/photo/pre-school-children-gm157720194-22051161?phrase=group%20of%20preschoolers%20in%20classroom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arbara.fuhrman@gmail.com" TargetMode="External"/><Relationship Id="rId5" Type="http://schemas.openxmlformats.org/officeDocument/2006/relationships/hyperlink" Target="mailto:changjie-cai@ouhsc.edu" TargetMode="External"/><Relationship Id="rId4" Type="http://schemas.openxmlformats.org/officeDocument/2006/relationships/hyperlink" Target="mailto:dhorm@ou.edu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6A88-1B13-41D5-A2FD-AAD25344A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001" y="1275417"/>
            <a:ext cx="6638006" cy="361513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OK-AIR: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dvancing 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ndoor-environment 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esearch for Children in Oklahoma </a:t>
            </a:r>
            <a:endParaRPr lang="en-US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BB50B6-EB5E-48D7-BBB6-38F1703C761F}"/>
              </a:ext>
            </a:extLst>
          </p:cNvPr>
          <p:cNvSpPr/>
          <p:nvPr/>
        </p:nvSpPr>
        <p:spPr>
          <a:xfrm>
            <a:off x="523001" y="5693113"/>
            <a:ext cx="6451131" cy="140596"/>
          </a:xfrm>
          <a:prstGeom prst="rect">
            <a:avLst/>
          </a:prstGeom>
          <a:solidFill>
            <a:srgbClr val="9537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y school illustration of school by children drawing. preschool building exterior stock illustrations">
            <a:hlinkClick r:id="rId3"/>
            <a:extLst>
              <a:ext uri="{FF2B5EF4-FFF2-40B4-BE49-F238E27FC236}">
                <a16:creationId xmlns:a16="http://schemas.microsoft.com/office/drawing/2014/main" id="{12AA7EB0-A417-AF26-2903-D270E4F3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17" y="228600"/>
            <a:ext cx="460857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-school children Preschool children in a classroom for story time. group of preschoolers in classroom stock pictures, royalty-free photos &amp; images">
            <a:hlinkClick r:id="rId5"/>
            <a:extLst>
              <a:ext uri="{FF2B5EF4-FFF2-40B4-BE49-F238E27FC236}">
                <a16:creationId xmlns:a16="http://schemas.microsoft.com/office/drawing/2014/main" id="{E6886CBE-1D96-F0B2-3D6D-1A2F2547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84" y="3520440"/>
            <a:ext cx="46634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02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83A39-8EE6-49DE-ACB9-9AA3D6A7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8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Field Baseline Sampling for Viral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DE234-8748-4DFF-BD2B-DBEFBE22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4615" y="1909450"/>
            <a:ext cx="4508305" cy="44177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conducted the air and surface swab samplings in the 5 ECE centers (4 classrooms per center, ~250 samples in total)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Air sampling when children are present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Surface swab sampling on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Children’ dining tables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Floor around toilets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Ventilation intake louvers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Air filter in the purifier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306F4-DCEC-48BE-B811-2C87035DF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491" y="2658631"/>
            <a:ext cx="4617416" cy="3059998"/>
          </a:xfrm>
          <a:prstGeom prst="rect">
            <a:avLst/>
          </a:prstGeom>
        </p:spPr>
      </p:pic>
      <p:pic>
        <p:nvPicPr>
          <p:cNvPr id="10242" name="Picture 2" descr="18c5c50003ef3166e811">
            <a:extLst>
              <a:ext uri="{FF2B5EF4-FFF2-40B4-BE49-F238E27FC236}">
                <a16:creationId xmlns:a16="http://schemas.microsoft.com/office/drawing/2014/main" id="{D04C8C74-E193-4CB9-8BB1-A569D6509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88" y="4336325"/>
            <a:ext cx="2929892" cy="224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18c5c4fa4548ed05a801">
            <a:extLst>
              <a:ext uri="{FF2B5EF4-FFF2-40B4-BE49-F238E27FC236}">
                <a16:creationId xmlns:a16="http://schemas.microsoft.com/office/drawing/2014/main" id="{91ADD139-E5A6-4213-9305-A1BF7258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88" y="1909450"/>
            <a:ext cx="2929892" cy="224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64255E-6B03-460C-8E7D-3B277DE75601}"/>
              </a:ext>
            </a:extLst>
          </p:cNvPr>
          <p:cNvSpPr txBox="1"/>
          <p:nvPr/>
        </p:nvSpPr>
        <p:spPr>
          <a:xfrm>
            <a:off x="1547446" y="1373348"/>
            <a:ext cx="1742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Air Sampling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9038D-1C04-4B8F-96F8-8B7BC6A35CAA}"/>
              </a:ext>
            </a:extLst>
          </p:cNvPr>
          <p:cNvSpPr txBox="1"/>
          <p:nvPr/>
        </p:nvSpPr>
        <p:spPr>
          <a:xfrm>
            <a:off x="4098288" y="1373348"/>
            <a:ext cx="2929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Surface Swab Sampling</a:t>
            </a:r>
          </a:p>
        </p:txBody>
      </p:sp>
    </p:spTree>
    <p:extLst>
      <p:ext uri="{BB962C8B-B14F-4D97-AF65-F5344CB8AC3E}">
        <p14:creationId xmlns:p14="http://schemas.microsoft.com/office/powerpoint/2010/main" val="383373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4FDF-EE40-4F93-B926-D18C466FE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OK-AIR: 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5E87-7224-9B09-A978-92F7D865D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977"/>
            <a:ext cx="10515600" cy="50948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Indoor air quality (IAQ) has been monitored since mid-November 2023 and interventions (air filtering, UV light scrubbing, both, neither) started the first week in December 2023.</a:t>
            </a:r>
          </a:p>
          <a:p>
            <a:pPr lvl="1"/>
            <a:r>
              <a:rPr lang="en-US" dirty="0"/>
              <a:t>Currently getting the last of the summer season data.</a:t>
            </a:r>
          </a:p>
          <a:p>
            <a:r>
              <a:rPr lang="en-US" dirty="0"/>
              <a:t>Other data collected:</a:t>
            </a:r>
          </a:p>
          <a:p>
            <a:pPr lvl="1"/>
            <a:r>
              <a:rPr lang="en-US" dirty="0"/>
              <a:t>Child and teacher absences</a:t>
            </a:r>
          </a:p>
          <a:p>
            <a:pPr lvl="1"/>
            <a:r>
              <a:rPr lang="en-US" dirty="0"/>
              <a:t>Child social-emotional development (DECA)</a:t>
            </a:r>
          </a:p>
          <a:p>
            <a:pPr lvl="1"/>
            <a:r>
              <a:rPr lang="en-US" dirty="0"/>
              <a:t>Parent/Family/Child Health Survey (self-report)</a:t>
            </a:r>
          </a:p>
          <a:p>
            <a:pPr lvl="1"/>
            <a:r>
              <a:rPr lang="en-US" dirty="0"/>
              <a:t>Teacher Health Survey (self-report)</a:t>
            </a:r>
          </a:p>
          <a:p>
            <a:pPr lvl="1"/>
            <a:r>
              <a:rPr lang="en-US" dirty="0"/>
              <a:t>Existing demographics and child health data already collected by HS/EHS</a:t>
            </a:r>
          </a:p>
          <a:p>
            <a:pPr lvl="1"/>
            <a:r>
              <a:rPr lang="en-US" dirty="0"/>
              <a:t>Directors’ survey about building</a:t>
            </a:r>
          </a:p>
          <a:p>
            <a:pPr lvl="1"/>
            <a:r>
              <a:rPr lang="en-US" dirty="0"/>
              <a:t>Focus group results from teachers</a:t>
            </a:r>
          </a:p>
          <a:p>
            <a:r>
              <a:rPr lang="en-US" dirty="0"/>
              <a:t>Teacher knowledge and attitude survey (more on this later; currently requesting your help)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28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22946-422A-80DA-C2CA-F0C55AE38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7FBEC-BAF0-3676-4E9D-EE144D7E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OK-AIR: 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0CFA2-0327-DE11-02AC-101E3F0E4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977"/>
            <a:ext cx="10515600" cy="50948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Preliminary</a:t>
            </a:r>
            <a:r>
              <a:rPr lang="en-US" dirty="0"/>
              <a:t> results – today will discuss: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IAQ, virus, and child absence results</a:t>
            </a:r>
          </a:p>
          <a:p>
            <a:pPr lvl="1"/>
            <a:r>
              <a:rPr lang="en-US" dirty="0"/>
              <a:t>focus group results related to feasibility of using equipment in Head Start/Early Head Start classrooms</a:t>
            </a:r>
          </a:p>
          <a:p>
            <a:pPr lvl="1"/>
            <a:r>
              <a:rPr lang="en-US" dirty="0"/>
              <a:t>Teacher perceptions and knowledge about IAQ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4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348E-59A4-42BC-899F-54CC3E78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280232"/>
            <a:ext cx="11023599" cy="1123292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IAQ in the Head Start Classrooms?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(PM2.5 Time Series Plot in Five Schools / Winter as an example)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657AE-E58B-4F03-A5CF-D7DB3C3CD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1669779"/>
            <a:ext cx="12192000" cy="410627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08EDD8-80B9-4008-B978-27DEFFED5F3F}"/>
              </a:ext>
            </a:extLst>
          </p:cNvPr>
          <p:cNvCxnSpPr>
            <a:cxnSpLocks/>
          </p:cNvCxnSpPr>
          <p:nvPr/>
        </p:nvCxnSpPr>
        <p:spPr>
          <a:xfrm>
            <a:off x="1468582" y="5514109"/>
            <a:ext cx="0" cy="1052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F9C441-C790-4F23-98EB-C228DF21B06E}"/>
              </a:ext>
            </a:extLst>
          </p:cNvPr>
          <p:cNvCxnSpPr>
            <a:cxnSpLocks/>
          </p:cNvCxnSpPr>
          <p:nvPr/>
        </p:nvCxnSpPr>
        <p:spPr>
          <a:xfrm>
            <a:off x="3283528" y="5514109"/>
            <a:ext cx="0" cy="1052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2B5C46-1530-4CA5-950D-1D1B79C52464}"/>
              </a:ext>
            </a:extLst>
          </p:cNvPr>
          <p:cNvCxnSpPr>
            <a:cxnSpLocks/>
          </p:cNvCxnSpPr>
          <p:nvPr/>
        </p:nvCxnSpPr>
        <p:spPr>
          <a:xfrm>
            <a:off x="8368146" y="5514109"/>
            <a:ext cx="0" cy="1052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88CFAE-AF3A-4492-BF4D-6AC1E4AF1A4E}"/>
              </a:ext>
            </a:extLst>
          </p:cNvPr>
          <p:cNvCxnSpPr>
            <a:cxnSpLocks/>
          </p:cNvCxnSpPr>
          <p:nvPr/>
        </p:nvCxnSpPr>
        <p:spPr>
          <a:xfrm>
            <a:off x="10113819" y="5514109"/>
            <a:ext cx="0" cy="1052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A1E26D2-EF78-4E99-9BF6-9F5F3DC805DF}"/>
              </a:ext>
            </a:extLst>
          </p:cNvPr>
          <p:cNvSpPr txBox="1"/>
          <p:nvPr/>
        </p:nvSpPr>
        <p:spPr>
          <a:xfrm>
            <a:off x="1926425" y="585591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Baseline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CD6E3-9E05-4909-B8C4-624A9036A7A9}"/>
              </a:ext>
            </a:extLst>
          </p:cNvPr>
          <p:cNvSpPr txBox="1"/>
          <p:nvPr/>
        </p:nvSpPr>
        <p:spPr>
          <a:xfrm>
            <a:off x="8756715" y="5857638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Baseline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AC1CD-EEAD-4A24-BD08-A26F4D82FFA4}"/>
              </a:ext>
            </a:extLst>
          </p:cNvPr>
          <p:cNvSpPr txBox="1"/>
          <p:nvPr/>
        </p:nvSpPr>
        <p:spPr>
          <a:xfrm>
            <a:off x="5178969" y="5855916"/>
            <a:ext cx="134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Intervention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FF0107-D10E-47D2-9D49-9E3A481076C3}"/>
              </a:ext>
            </a:extLst>
          </p:cNvPr>
          <p:cNvCxnSpPr>
            <a:stCxn id="10" idx="1"/>
          </p:cNvCxnSpPr>
          <p:nvPr/>
        </p:nvCxnSpPr>
        <p:spPr>
          <a:xfrm flipH="1">
            <a:off x="1537856" y="6040582"/>
            <a:ext cx="3885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277CC7-E750-4465-BA04-30F264C184F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312968" y="6040582"/>
            <a:ext cx="18660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210537-DFDC-4850-B2E3-444495763FCE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419201" y="6042304"/>
            <a:ext cx="3375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3298C5-100F-4180-99C6-56DC3D7A7C03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894960" y="6040582"/>
            <a:ext cx="3375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3FEE88-9650-476F-8FE2-6866169FA401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523761" y="6040582"/>
            <a:ext cx="17933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1B2932-0D57-44A2-AC17-C3357C8F6A01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9725250" y="6040582"/>
            <a:ext cx="388569" cy="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727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C1F0-9EE8-48E8-8278-E1C93E73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-13855"/>
            <a:ext cx="11859491" cy="105477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Concentration Reduction: Baseline vs. Intervention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4014125-6042-4484-A07D-2CCA80BA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733930"/>
            <a:ext cx="11001103" cy="612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702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5D02C-E077-4377-8246-CA7EB5960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Statistical Analysis of PM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B1ECB8-3B6E-4AC5-B71B-9D494E2AC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814309"/>
              </p:ext>
            </p:extLst>
          </p:nvPr>
        </p:nvGraphicFramePr>
        <p:xfrm>
          <a:off x="46589" y="2136382"/>
          <a:ext cx="12098821" cy="258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403">
                  <a:extLst>
                    <a:ext uri="{9D8B030D-6E8A-4147-A177-3AD203B41FA5}">
                      <a16:colId xmlns:a16="http://schemas.microsoft.com/office/drawing/2014/main" val="1079726320"/>
                    </a:ext>
                  </a:extLst>
                </a:gridCol>
                <a:gridCol w="1728403">
                  <a:extLst>
                    <a:ext uri="{9D8B030D-6E8A-4147-A177-3AD203B41FA5}">
                      <a16:colId xmlns:a16="http://schemas.microsoft.com/office/drawing/2014/main" val="2091210449"/>
                    </a:ext>
                  </a:extLst>
                </a:gridCol>
                <a:gridCol w="1728403">
                  <a:extLst>
                    <a:ext uri="{9D8B030D-6E8A-4147-A177-3AD203B41FA5}">
                      <a16:colId xmlns:a16="http://schemas.microsoft.com/office/drawing/2014/main" val="600864430"/>
                    </a:ext>
                  </a:extLst>
                </a:gridCol>
                <a:gridCol w="1728403">
                  <a:extLst>
                    <a:ext uri="{9D8B030D-6E8A-4147-A177-3AD203B41FA5}">
                      <a16:colId xmlns:a16="http://schemas.microsoft.com/office/drawing/2014/main" val="3666679296"/>
                    </a:ext>
                  </a:extLst>
                </a:gridCol>
                <a:gridCol w="1728403">
                  <a:extLst>
                    <a:ext uri="{9D8B030D-6E8A-4147-A177-3AD203B41FA5}">
                      <a16:colId xmlns:a16="http://schemas.microsoft.com/office/drawing/2014/main" val="70517433"/>
                    </a:ext>
                  </a:extLst>
                </a:gridCol>
                <a:gridCol w="1728403">
                  <a:extLst>
                    <a:ext uri="{9D8B030D-6E8A-4147-A177-3AD203B41FA5}">
                      <a16:colId xmlns:a16="http://schemas.microsoft.com/office/drawing/2014/main" val="981905579"/>
                    </a:ext>
                  </a:extLst>
                </a:gridCol>
                <a:gridCol w="1728403">
                  <a:extLst>
                    <a:ext uri="{9D8B030D-6E8A-4147-A177-3AD203B41FA5}">
                      <a16:colId xmlns:a16="http://schemas.microsoft.com/office/drawing/2014/main" val="883499962"/>
                    </a:ext>
                  </a:extLst>
                </a:gridCol>
              </a:tblGrid>
              <a:tr h="552009">
                <a:tc>
                  <a:txBody>
                    <a:bodyPr/>
                    <a:lstStyle/>
                    <a:p>
                      <a:r>
                        <a:rPr lang="en-US" sz="2600" dirty="0"/>
                        <a:t>T-test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Sub-urban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Urban 1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Urban 2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Rural 1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Rural 2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Over all</a:t>
                      </a:r>
                    </a:p>
                  </a:txBody>
                  <a:tcPr marL="136112" marR="136112" marT="68055" marB="68055"/>
                </a:tc>
                <a:extLst>
                  <a:ext uri="{0D108BD9-81ED-4DB2-BD59-A6C34878D82A}">
                    <a16:rowId xmlns:a16="http://schemas.microsoft.com/office/drawing/2014/main" val="3084301031"/>
                  </a:ext>
                </a:extLst>
              </a:tr>
              <a:tr h="552009">
                <a:tc>
                  <a:txBody>
                    <a:bodyPr/>
                    <a:lstStyle/>
                    <a:p>
                      <a:r>
                        <a:rPr lang="en-US" sz="2600" i="1" dirty="0"/>
                        <a:t>t-statistic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20.425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26.460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33.946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41.737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29.379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65.787</a:t>
                      </a:r>
                    </a:p>
                  </a:txBody>
                  <a:tcPr marL="136112" marR="136112" marT="68055" marB="68055"/>
                </a:tc>
                <a:extLst>
                  <a:ext uri="{0D108BD9-81ED-4DB2-BD59-A6C34878D82A}">
                    <a16:rowId xmlns:a16="http://schemas.microsoft.com/office/drawing/2014/main" val="4274492569"/>
                  </a:ext>
                </a:extLst>
              </a:tr>
              <a:tr h="552009">
                <a:tc>
                  <a:txBody>
                    <a:bodyPr/>
                    <a:lstStyle/>
                    <a:p>
                      <a:r>
                        <a:rPr lang="en-US" sz="2600" i="1" dirty="0"/>
                        <a:t>p-value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0.0001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0.0001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0.0001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0.0001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0.0001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0.0001</a:t>
                      </a:r>
                    </a:p>
                  </a:txBody>
                  <a:tcPr marL="136112" marR="136112" marT="68055" marB="68055"/>
                </a:tc>
                <a:extLst>
                  <a:ext uri="{0D108BD9-81ED-4DB2-BD59-A6C34878D82A}">
                    <a16:rowId xmlns:a16="http://schemas.microsoft.com/office/drawing/2014/main" val="4128905846"/>
                  </a:ext>
                </a:extLst>
              </a:tr>
              <a:tr h="929209">
                <a:tc>
                  <a:txBody>
                    <a:bodyPr/>
                    <a:lstStyle/>
                    <a:p>
                      <a:r>
                        <a:rPr lang="en-US" sz="2400" dirty="0"/>
                        <a:t>Percentage Change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35%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46%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61%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62%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56%</a:t>
                      </a:r>
                    </a:p>
                  </a:txBody>
                  <a:tcPr marL="136112" marR="136112" marT="68055" marB="68055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51%</a:t>
                      </a:r>
                    </a:p>
                  </a:txBody>
                  <a:tcPr marL="136112" marR="136112" marT="68055" marB="68055"/>
                </a:tc>
                <a:extLst>
                  <a:ext uri="{0D108BD9-81ED-4DB2-BD59-A6C34878D82A}">
                    <a16:rowId xmlns:a16="http://schemas.microsoft.com/office/drawing/2014/main" val="2230713637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8EF67630-C6FA-4537-8F6D-07EF9F7A9E99}"/>
              </a:ext>
            </a:extLst>
          </p:cNvPr>
          <p:cNvSpPr/>
          <p:nvPr/>
        </p:nvSpPr>
        <p:spPr>
          <a:xfrm>
            <a:off x="-71082" y="3834465"/>
            <a:ext cx="12098821" cy="796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E062EC-E3FC-442B-86FC-39AAB0084E97}"/>
              </a:ext>
            </a:extLst>
          </p:cNvPr>
          <p:cNvSpPr/>
          <p:nvPr/>
        </p:nvSpPr>
        <p:spPr>
          <a:xfrm>
            <a:off x="-71082" y="3257550"/>
            <a:ext cx="12098821" cy="522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46F2-0EC5-4611-90AE-8840674C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Setup for Viral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A1581-FF23-4605-97DF-70374C6F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0" y="1825625"/>
            <a:ext cx="5039360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completed the qPCR (CFX Opus 384) setup in our Biosafety Level 2 (BSL) Laboratory.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qPCR stands for quantitative polymerase chain reaction and is a technology used for measuring DNA/RNA using PCR</a:t>
            </a:r>
          </a:p>
        </p:txBody>
      </p:sp>
      <p:pic>
        <p:nvPicPr>
          <p:cNvPr id="11266" name="Picture 2" descr="18c5c51e1109a65a4841">
            <a:extLst>
              <a:ext uri="{FF2B5EF4-FFF2-40B4-BE49-F238E27FC236}">
                <a16:creationId xmlns:a16="http://schemas.microsoft.com/office/drawing/2014/main" id="{7F5AE878-EFDA-44E0-B65B-3B2C68B96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" y="1825625"/>
            <a:ext cx="5547899" cy="424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562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52D345B-C2A8-4617-B9D9-E02FBB72EE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309378"/>
              </p:ext>
            </p:extLst>
          </p:nvPr>
        </p:nvGraphicFramePr>
        <p:xfrm>
          <a:off x="1" y="1977223"/>
          <a:ext cx="12191999" cy="4400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6440">
                  <a:extLst>
                    <a:ext uri="{9D8B030D-6E8A-4147-A177-3AD203B41FA5}">
                      <a16:colId xmlns:a16="http://schemas.microsoft.com/office/drawing/2014/main" val="41209969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59610916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438606372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41942348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91558125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1258973393"/>
                    </a:ext>
                  </a:extLst>
                </a:gridCol>
              </a:tblGrid>
              <a:tr h="391506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RT-qPCR results (copies/swab with standard deviation)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02543" marR="102543" marT="51272" marB="5127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extLst>
                  <a:ext uri="{0D108BD9-81ED-4DB2-BD59-A6C34878D82A}">
                    <a16:rowId xmlns:a16="http://schemas.microsoft.com/office/drawing/2014/main" val="1239874689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SARS-CoV-2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Influenza A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</a:rPr>
                        <a:t>Influenza B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Norovirus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RSV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extLst>
                  <a:ext uri="{0D108BD9-81ED-4DB2-BD59-A6C34878D82A}">
                    <a16:rowId xmlns:a16="http://schemas.microsoft.com/office/drawing/2014/main" val="328677005"/>
                  </a:ext>
                </a:extLst>
              </a:tr>
              <a:tr h="6200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Urban Center 1, room 1a</a:t>
                      </a: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273.68 +/- 20.00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288.42 +/- 119.42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218.15 +/- 61.17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57.39 +/- 17.00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29.03 +/- 11.82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extLst>
                  <a:ext uri="{0D108BD9-81ED-4DB2-BD59-A6C34878D82A}">
                    <a16:rowId xmlns:a16="http://schemas.microsoft.com/office/drawing/2014/main" val="1670283909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Urban Center 1, room 1b</a:t>
                      </a: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455.24 +/- 178.57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12.66 +/- 20.20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166.44 +/- 156.27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95.12 +/- 67.00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45.68 +/- 24.41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extLst>
                  <a:ext uri="{0D108BD9-81ED-4DB2-BD59-A6C34878D82A}">
                    <a16:rowId xmlns:a16="http://schemas.microsoft.com/office/drawing/2014/main" val="2710468647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Urban Center 1, room 3a</a:t>
                      </a: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254.44 +/- 95.20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279.30 +/- 145.49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8.20 +/- 12.00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3504.00 +/- 36.81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52.92 +/- 20.80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extLst>
                  <a:ext uri="{0D108BD9-81ED-4DB2-BD59-A6C34878D82A}">
                    <a16:rowId xmlns:a16="http://schemas.microsoft.com/office/drawing/2014/main" val="1103765010"/>
                  </a:ext>
                </a:extLst>
              </a:tr>
              <a:tr h="6200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CC_S6*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                                        - 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                                        - 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                                     - 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                                        - 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                                 - 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extLst>
                  <a:ext uri="{0D108BD9-81ED-4DB2-BD59-A6C34878D82A}">
                    <a16:rowId xmlns:a16="http://schemas.microsoft.com/office/drawing/2014/main" val="844066553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Urban Center 1, room 3b</a:t>
                      </a: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48.27 +/- 36.74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233.65 +/- 97.66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28.23 +/- 47.17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1604.01 +/- 145.73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55.25 +/- 58.10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7747" marR="17747" marT="17747" marB="17747" anchor="b"/>
                </a:tc>
                <a:extLst>
                  <a:ext uri="{0D108BD9-81ED-4DB2-BD59-A6C34878D82A}">
                    <a16:rowId xmlns:a16="http://schemas.microsoft.com/office/drawing/2014/main" val="2056418213"/>
                  </a:ext>
                </a:extLst>
              </a:tr>
              <a:tr h="427847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*CC_S6 was the "blank" swab; negative control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102543" marR="102543" marT="51272" marB="5127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endParaRPr lang="en-US" sz="1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747" marR="17747" marT="17747" marB="17747" anchor="b"/>
                </a:tc>
                <a:tc>
                  <a:txBody>
                    <a:bodyPr/>
                    <a:lstStyle/>
                    <a:p>
                      <a:endParaRPr lang="en-US" sz="1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747" marR="17747" marT="17747" marB="17747" anchor="b"/>
                </a:tc>
                <a:extLst>
                  <a:ext uri="{0D108BD9-81ED-4DB2-BD59-A6C34878D82A}">
                    <a16:rowId xmlns:a16="http://schemas.microsoft.com/office/drawing/2014/main" val="1743159796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6B240CD6-556C-49ED-B3ED-0CBE5035F6F6}"/>
              </a:ext>
            </a:extLst>
          </p:cNvPr>
          <p:cNvSpPr/>
          <p:nvPr/>
        </p:nvSpPr>
        <p:spPr>
          <a:xfrm>
            <a:off x="1306286" y="2283823"/>
            <a:ext cx="10885714" cy="566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332364-F5D4-4580-B305-65D03096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822"/>
            <a:ext cx="11808821" cy="12200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Viral Analysis of Swab Samples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Collected on filters in air purifiers)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5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801BEA-05EE-F622-5E0E-D1A2C3F00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Sick-Related Child Absences</a:t>
            </a:r>
            <a:br>
              <a:rPr lang="en-US" sz="4000" dirty="0"/>
            </a:br>
            <a:r>
              <a:rPr lang="en-US" sz="4000" dirty="0"/>
              <a:t>(PRELIMINARY N~80 children)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172D541-761A-3B34-20C3-32ADDBC80F34}"/>
              </a:ext>
            </a:extLst>
          </p:cNvPr>
          <p:cNvGraphicFramePr>
            <a:graphicFrameLocks/>
          </p:cNvGraphicFramePr>
          <p:nvPr/>
        </p:nvGraphicFramePr>
        <p:xfrm>
          <a:off x="523590" y="1885384"/>
          <a:ext cx="5225359" cy="343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8C8B778-D0F3-49E3-2C02-B53870488D3A}"/>
              </a:ext>
            </a:extLst>
          </p:cNvPr>
          <p:cNvGraphicFramePr>
            <a:graphicFrameLocks/>
          </p:cNvGraphicFramePr>
          <p:nvPr/>
        </p:nvGraphicFramePr>
        <p:xfrm>
          <a:off x="7214033" y="1573305"/>
          <a:ext cx="4284551" cy="269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3F580F-27E8-6300-BD5F-C994419F2E3D}"/>
              </a:ext>
            </a:extLst>
          </p:cNvPr>
          <p:cNvCxnSpPr>
            <a:cxnSpLocks/>
          </p:cNvCxnSpPr>
          <p:nvPr/>
        </p:nvCxnSpPr>
        <p:spPr>
          <a:xfrm flipV="1">
            <a:off x="3911097" y="2244436"/>
            <a:ext cx="3099303" cy="6964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B654960-50A2-4BB2-9789-2BFF3C7038D1}"/>
              </a:ext>
            </a:extLst>
          </p:cNvPr>
          <p:cNvSpPr txBox="1"/>
          <p:nvPr/>
        </p:nvSpPr>
        <p:spPr>
          <a:xfrm>
            <a:off x="7772400" y="4364181"/>
            <a:ext cx="34082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“both” group has a high rate of children with chronic conditions, which might be the reason for their even higher absence rates compared to the “control” group.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616906-E618-4AF8-884A-C5A90D405436}"/>
              </a:ext>
            </a:extLst>
          </p:cNvPr>
          <p:cNvSpPr txBox="1"/>
          <p:nvPr/>
        </p:nvSpPr>
        <p:spPr>
          <a:xfrm>
            <a:off x="1118889" y="5472176"/>
            <a:ext cx="4395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Air purifier and UVGI reduced 11%-26% sick-related child absences.</a:t>
            </a:r>
          </a:p>
        </p:txBody>
      </p:sp>
    </p:spTree>
    <p:extLst>
      <p:ext uri="{BB962C8B-B14F-4D97-AF65-F5344CB8AC3E}">
        <p14:creationId xmlns:p14="http://schemas.microsoft.com/office/powerpoint/2010/main" val="3109698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6A9B-3338-4F0F-99F7-EBCE34315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77" y="3104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Conclusions </a:t>
            </a:r>
            <a:br>
              <a:rPr lang="en-US" b="1" dirty="0"/>
            </a:br>
            <a:r>
              <a:rPr lang="en-US" b="1" dirty="0"/>
              <a:t>(for IAQ, virus, and child absence results)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5B885-7873-41BA-A197-590200D2F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Air purifiers significantly improved indoor air quality in ECE classrooms by reducing 51% of PM</a:t>
            </a:r>
            <a:r>
              <a:rPr lang="en-US" sz="1600" dirty="0"/>
              <a:t>2.5</a:t>
            </a:r>
            <a:r>
              <a:rPr lang="en-US" dirty="0"/>
              <a:t>. </a:t>
            </a:r>
          </a:p>
          <a:p>
            <a:r>
              <a:rPr lang="en-US" dirty="0"/>
              <a:t>All targeted viruses were detected in the air; and on surfaces including the dining tables, the toilet floors, and the ventilation intake louvers.  Viruses included SARS-CoV-2, Influenza A, Influenza B, Parainfluenza virus 3, Norovirus, and Respiratory Syncytial Virus (RSV). Air purifiers collected the viruses.</a:t>
            </a:r>
          </a:p>
          <a:p>
            <a:r>
              <a:rPr lang="en-US" dirty="0"/>
              <a:t>Reduced sick-related absences were observed in air purifier (26%) and UVGI (11%) intervention groups (but need bigger sample to confirm child absence results).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27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6A88-1B13-41D5-A2FD-AAD25344A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86" y="297180"/>
            <a:ext cx="11740114" cy="101780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OK-AIR: Interdisciplinary Approach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BB50B6-EB5E-48D7-BBB6-38F1703C761F}"/>
              </a:ext>
            </a:extLst>
          </p:cNvPr>
          <p:cNvSpPr/>
          <p:nvPr/>
        </p:nvSpPr>
        <p:spPr>
          <a:xfrm>
            <a:off x="428553" y="1203415"/>
            <a:ext cx="11388247" cy="45719"/>
          </a:xfrm>
          <a:prstGeom prst="rect">
            <a:avLst/>
          </a:prstGeom>
          <a:solidFill>
            <a:srgbClr val="9537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Early Childhood Education Institute Jeannine Rainbolt College of Education, The University of Oklahoma - Tulsa website wordmark">
            <a:extLst>
              <a:ext uri="{FF2B5EF4-FFF2-40B4-BE49-F238E27FC236}">
                <a16:creationId xmlns:a16="http://schemas.microsoft.com/office/drawing/2014/main" id="{F5D7634E-4F2D-4BCB-B47F-DEE787646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49" y="1495588"/>
            <a:ext cx="3600451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61FFF-AE69-4D11-9924-BCCD7B8EF3B8}"/>
              </a:ext>
            </a:extLst>
          </p:cNvPr>
          <p:cNvSpPr/>
          <p:nvPr/>
        </p:nvSpPr>
        <p:spPr>
          <a:xfrm>
            <a:off x="375200" y="1360706"/>
            <a:ext cx="528001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Diane </a:t>
            </a:r>
            <a:r>
              <a:rPr lang="en-US" dirty="0" err="1"/>
              <a:t>Horm</a:t>
            </a:r>
            <a:r>
              <a:rPr lang="en-US" dirty="0"/>
              <a:t>, PhD, Founding Director, Early Childhood Education (ECE) Institute at OU–Tulsa; Professor of ECE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Changjie Cai, PhD, Founding Director, Children’s Environmental Health Center in the U.S. Southern Plains, OU-HS; Assistant Professor of Occupational </a:t>
            </a:r>
          </a:p>
          <a:p>
            <a:r>
              <a:rPr lang="en-US" dirty="0"/>
              <a:t>and Environmental Health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Barbara Fuhrman, Epidemiologist, University of Pittsburgh; Assistant Professor of Epidemiology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Jason Vogel, Director, Oklahoma Water Survey, OU-Norman; Professor of Civil Engineering &amp; Environmental Science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C6FED7-2AAB-4384-B903-8FC544707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02" y="3219742"/>
            <a:ext cx="5148989" cy="548640"/>
          </a:xfrm>
          <a:prstGeom prst="rect">
            <a:avLst/>
          </a:prstGeom>
        </p:spPr>
      </p:pic>
      <p:pic>
        <p:nvPicPr>
          <p:cNvPr id="5" name="Picture 2" descr="https://www.ou.edu/content/okh2o/_jcr_content/headeripar/image.img.png/1520462908705.png">
            <a:extLst>
              <a:ext uri="{FF2B5EF4-FFF2-40B4-BE49-F238E27FC236}">
                <a16:creationId xmlns:a16="http://schemas.microsoft.com/office/drawing/2014/main" id="{7C7EAAB8-FE11-450F-8F9E-4034CC400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96" y="5987568"/>
            <a:ext cx="4702625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8F956E-28B9-47D2-B5E0-18D54608B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197" y="4215452"/>
            <a:ext cx="1207455" cy="1274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5E7470-2364-41E1-8D2B-1A80653E7B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458"/>
          <a:stretch/>
        </p:blipFill>
        <p:spPr>
          <a:xfrm>
            <a:off x="6607986" y="1314987"/>
            <a:ext cx="1463040" cy="1546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53C474-386D-47D5-804A-77196911EE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88" r="7472"/>
          <a:stretch/>
        </p:blipFill>
        <p:spPr>
          <a:xfrm>
            <a:off x="5222899" y="2498049"/>
            <a:ext cx="1353019" cy="155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1B6C34-AC38-436C-B287-6AAA6A4A4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420" y="4128461"/>
            <a:ext cx="1290568" cy="1290568"/>
          </a:xfrm>
          <a:prstGeom prst="rect">
            <a:avLst/>
          </a:prstGeom>
        </p:spPr>
      </p:pic>
      <p:pic>
        <p:nvPicPr>
          <p:cNvPr id="7" name="Picture 4" descr="Jason Vogel">
            <a:extLst>
              <a:ext uri="{FF2B5EF4-FFF2-40B4-BE49-F238E27FC236}">
                <a16:creationId xmlns:a16="http://schemas.microsoft.com/office/drawing/2014/main" id="{2CE7B65D-74A7-4372-B8AA-6B7A1A07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41" y="5442211"/>
            <a:ext cx="1403404" cy="140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40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7420-E584-470C-A454-19D8C5DA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Dissemination to Date: Conferences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CDE6E-8062-4172-A26E-E7EFAD989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American Industrial Hygiene Conference (AIHA CONNECT) 2024, </a:t>
            </a:r>
            <a:r>
              <a:rPr lang="en-US" dirty="0"/>
              <a:t>May 20-22 in Columbus, Ohio</a:t>
            </a:r>
          </a:p>
          <a:p>
            <a:pPr lvl="1"/>
            <a:r>
              <a:rPr lang="en-US" dirty="0"/>
              <a:t>Accepted abstract: </a:t>
            </a:r>
            <a:r>
              <a:rPr lang="en-US" i="1" dirty="0"/>
              <a:t>Evaluating Interventions for Indoor Air Quality and Teachers’ Absenteeism in Winter: A Randomized Controlled Experiment in Early Childhood Education Centers</a:t>
            </a:r>
          </a:p>
          <a:p>
            <a:pPr marL="457200" lvl="1" indent="0">
              <a:buNone/>
            </a:pPr>
            <a:endParaRPr lang="en-US" i="1" dirty="0"/>
          </a:p>
          <a:p>
            <a:r>
              <a:rPr lang="en-US" b="1" dirty="0"/>
              <a:t>ACF’s National Research Conference on Early Childhood (NRCEC)</a:t>
            </a:r>
            <a:r>
              <a:rPr lang="en-US" dirty="0"/>
              <a:t> in June in DC</a:t>
            </a:r>
          </a:p>
          <a:p>
            <a:pPr lvl="1"/>
            <a:r>
              <a:rPr lang="en-US" dirty="0"/>
              <a:t>Accepted presentation: </a:t>
            </a:r>
            <a:r>
              <a:rPr lang="en-US" i="1" dirty="0"/>
              <a:t>Indoor Air Quality--A Literature Review and RCT Study in Early Head Start/Head Start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Indoor Air 2024, </a:t>
            </a:r>
            <a:r>
              <a:rPr lang="en-US" dirty="0"/>
              <a:t>July 7-11 in Honolulu</a:t>
            </a:r>
          </a:p>
          <a:p>
            <a:pPr lvl="1"/>
            <a:r>
              <a:rPr lang="en-US" dirty="0"/>
              <a:t>Accepted abstract: </a:t>
            </a:r>
            <a:r>
              <a:rPr lang="en-US" i="1" dirty="0"/>
              <a:t>Characterize and Intervene the Indoor Air Quality in Early Childhood Education Settings to Reduce the School Absenteeism Caused by Infectious Diseases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BAA2C-DD76-348E-31E5-14FBF44DED4F}"/>
              </a:ext>
            </a:extLst>
          </p:cNvPr>
          <p:cNvSpPr txBox="1"/>
          <p:nvPr/>
        </p:nvSpPr>
        <p:spPr>
          <a:xfrm>
            <a:off x="1560443" y="5983357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OK-AIR was featured in the OU VPRP’s 2023 Annual Report – see:</a:t>
            </a:r>
          </a:p>
          <a:p>
            <a:r>
              <a:rPr lang="en-US" dirty="0"/>
              <a:t>https://</a:t>
            </a:r>
            <a:r>
              <a:rPr lang="en-US" dirty="0" err="1"/>
              <a:t>www.ou.edu</a:t>
            </a:r>
            <a:r>
              <a:rPr lang="en-US" dirty="0"/>
              <a:t>/content/dam/research-</a:t>
            </a:r>
            <a:r>
              <a:rPr lang="en-US" dirty="0" err="1"/>
              <a:t>norman</a:t>
            </a:r>
            <a:r>
              <a:rPr lang="en-US" dirty="0"/>
              <a:t>/docs/pubs/Final-annual-report-2023-030624-web.pdf</a:t>
            </a:r>
          </a:p>
        </p:txBody>
      </p:sp>
    </p:spTree>
    <p:extLst>
      <p:ext uri="{BB962C8B-B14F-4D97-AF65-F5344CB8AC3E}">
        <p14:creationId xmlns:p14="http://schemas.microsoft.com/office/powerpoint/2010/main" val="324536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D107-A1FA-4F23-86B3-3A14A2A30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494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Next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61077-1F43-48E7-8547-0BABEDA4C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Secure funding for continuation of OK-AIR</a:t>
            </a:r>
          </a:p>
          <a:p>
            <a:pPr lvl="1"/>
            <a:r>
              <a:rPr lang="en-US" dirty="0"/>
              <a:t>Recruiting ECE centers for additional air monitoring and study</a:t>
            </a:r>
          </a:p>
          <a:p>
            <a:r>
              <a:rPr lang="en-US" dirty="0"/>
              <a:t>Complete analyses</a:t>
            </a:r>
          </a:p>
          <a:p>
            <a:r>
              <a:rPr lang="en-US" dirty="0"/>
              <a:t>Share the results to impact practice and policy!</a:t>
            </a:r>
          </a:p>
        </p:txBody>
      </p:sp>
    </p:spTree>
    <p:extLst>
      <p:ext uri="{BB962C8B-B14F-4D97-AF65-F5344CB8AC3E}">
        <p14:creationId xmlns:p14="http://schemas.microsoft.com/office/powerpoint/2010/main" val="236863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768CE-6895-345B-D0C4-CEEA30BD7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939F-9CDF-4834-0244-314D401D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OK-AIR: Feasibility of ECE Classroom Use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B14DA-A0BA-3F16-6E2A-F75EC64AA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977"/>
            <a:ext cx="10515600" cy="50948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Preliminary</a:t>
            </a:r>
            <a:r>
              <a:rPr lang="en-US" dirty="0"/>
              <a:t> results :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Focus group results </a:t>
            </a:r>
            <a:r>
              <a:rPr lang="en-US" dirty="0"/>
              <a:t>related to feasibility of using equipment in Head Start/Early Head Start classrooms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174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E5B2-4F5C-546D-42C9-BEE0C470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Comments of OK-AIR participating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92DE2-497D-C831-919F-08E56E317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 the Focus Groups, teachers said that – </a:t>
            </a:r>
          </a:p>
          <a:p>
            <a:r>
              <a:rPr lang="en-US" dirty="0"/>
              <a:t>They appreciated the project for </a:t>
            </a:r>
            <a:r>
              <a:rPr lang="en-US" u="sng" dirty="0"/>
              <a:t>increasing general awareness </a:t>
            </a:r>
            <a:r>
              <a:rPr lang="en-US" dirty="0"/>
              <a:t>about clean air in classrooms</a:t>
            </a:r>
          </a:p>
          <a:p>
            <a:r>
              <a:rPr lang="en-US" dirty="0"/>
              <a:t>The OK-AIR project </a:t>
            </a:r>
            <a:r>
              <a:rPr lang="en-US" u="sng" dirty="0"/>
              <a:t>heightened their own awareness </a:t>
            </a:r>
            <a:r>
              <a:rPr lang="en-US" dirty="0"/>
              <a:t>of the importance of clean air, especially in polluted environments​</a:t>
            </a:r>
          </a:p>
          <a:p>
            <a:r>
              <a:rPr lang="en-US" dirty="0"/>
              <a:t>Many teachers observed that classrooms with filtration equipment experienced fewer illnesses, though this wasn’t universally reported</a:t>
            </a:r>
          </a:p>
          <a:p>
            <a:r>
              <a:rPr lang="en-US" dirty="0"/>
              <a:t>Some reported the equipment made noise; and that impacted neurodivergent children</a:t>
            </a:r>
          </a:p>
          <a:p>
            <a:r>
              <a:rPr lang="en-US" dirty="0"/>
              <a:t>Teachers found the OK-AIR project to be a productive and worthwhile experience</a:t>
            </a:r>
          </a:p>
          <a:p>
            <a:r>
              <a:rPr lang="en-US" dirty="0"/>
              <a:t>They appreciated the incentives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63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BE0AD-6B32-693E-D65C-83E829C85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8DB1-629D-BABB-649D-592FB21A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000" cy="1325563"/>
          </a:xfrm>
        </p:spPr>
        <p:txBody>
          <a:bodyPr/>
          <a:lstStyle/>
          <a:p>
            <a:pPr algn="ctr"/>
            <a:r>
              <a:rPr lang="en-US" b="1" dirty="0"/>
              <a:t>OK-AIR: Teacher Perceptions and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A10AF-9DC3-234B-9A6B-6A1FABEB1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977"/>
            <a:ext cx="10515600" cy="50948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Preliminary</a:t>
            </a:r>
            <a:r>
              <a:rPr lang="en-US" dirty="0"/>
              <a:t> results</a:t>
            </a:r>
          </a:p>
          <a:p>
            <a:pPr lvl="1"/>
            <a:r>
              <a:rPr lang="en-US" dirty="0"/>
              <a:t>based on limited number of participants</a:t>
            </a:r>
          </a:p>
          <a:p>
            <a:pPr lvl="1"/>
            <a:r>
              <a:rPr lang="en-US"/>
              <a:t>Seeking </a:t>
            </a:r>
            <a:r>
              <a:rPr lang="en-US" dirty="0"/>
              <a:t>more participants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53205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D107-A1FA-4F23-86B3-3A14A2A3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Teacher Knowledge of IAQ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CCB392-14BF-4EE7-83DC-83FC99506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34203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6741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D107-A1FA-4F23-86B3-3A14A2A3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Teachers' Report of Formal Training on IAQ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199B9F0-0287-466C-97C6-3CF2CEFBE8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629738"/>
              </p:ext>
            </p:extLst>
          </p:nvPr>
        </p:nvGraphicFramePr>
        <p:xfrm>
          <a:off x="838200" y="1632857"/>
          <a:ext cx="10515600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4295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D107-A1FA-4F23-86B3-3A14A2A30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08" y="367323"/>
            <a:ext cx="11910646" cy="1323365"/>
          </a:xfrm>
        </p:spPr>
        <p:txBody>
          <a:bodyPr/>
          <a:lstStyle/>
          <a:p>
            <a:pPr algn="ctr"/>
            <a:r>
              <a:rPr lang="en-US" b="1" dirty="0"/>
              <a:t>Teachers’ Perception of IAQ's Impact on Children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A68992-8600-496A-A561-8121DF0C0C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7940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3511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522E-28DD-A765-A7C9-7F7C8CD0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How often do teaching staff think about IAQ?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1EF215-11CB-460C-95D3-06F752BF14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5975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872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55534-EC19-215C-42F5-4123D27E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9" y="597464"/>
            <a:ext cx="11769651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The 5 Most Important IAQ Features in Classrooms</a:t>
            </a:r>
            <a:r>
              <a:rPr lang="en-US" sz="4900" dirty="0"/>
              <a:t> </a:t>
            </a:r>
            <a:br>
              <a:rPr lang="en-US" sz="4900" dirty="0"/>
            </a:br>
            <a:r>
              <a:rPr lang="en-US" sz="4900" dirty="0"/>
              <a:t>(as reported by teachers)</a:t>
            </a:r>
            <a:br>
              <a:rPr lang="en-US" b="1" i="0" dirty="0">
                <a:effectLst/>
                <a:latin typeface="-apple-system"/>
              </a:rPr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81073BF-6ACF-8AC5-1997-6A806D25EA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8349" y="1923027"/>
            <a:ext cx="11612525" cy="40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fontAlgn="base"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• </a:t>
            </a:r>
            <a:r>
              <a:rPr lang="en-US" altLang="en-US" b="1" dirty="0"/>
              <a:t>86% </a:t>
            </a:r>
            <a:r>
              <a:rPr lang="en-US" altLang="en-US" dirty="0"/>
              <a:t>of respondents reported never experiencing cigarette smell in their classrooms.</a:t>
            </a:r>
          </a:p>
          <a:p>
            <a:pPr marL="457200" marR="0" lvl="1" indent="0" fontAlgn="base">
              <a:spcAft>
                <a:spcPct val="0"/>
              </a:spcAft>
              <a:buClrTx/>
              <a:buSzTx/>
              <a:buNone/>
              <a:tabLst/>
            </a:pPr>
            <a:br>
              <a:rPr lang="en-US" altLang="en-US" dirty="0"/>
            </a:br>
            <a:r>
              <a:rPr lang="en-US" altLang="en-US" dirty="0"/>
              <a:t>• </a:t>
            </a:r>
            <a:r>
              <a:rPr lang="en-US" altLang="en-US" b="1" dirty="0"/>
              <a:t>33% </a:t>
            </a:r>
            <a:r>
              <a:rPr lang="en-US" altLang="en-US" dirty="0"/>
              <a:t>of respondents sometimes experience </a:t>
            </a:r>
            <a:r>
              <a:rPr lang="en-US" altLang="en-US" u="sng" dirty="0"/>
              <a:t>humid air</a:t>
            </a:r>
            <a:r>
              <a:rPr lang="en-US" altLang="en-US" dirty="0"/>
              <a:t>, with </a:t>
            </a:r>
            <a:r>
              <a:rPr lang="en-US" altLang="en-US" b="1" dirty="0"/>
              <a:t>19%</a:t>
            </a:r>
            <a:r>
              <a:rPr lang="en-US" altLang="en-US" dirty="0"/>
              <a:t> reporting concerns.</a:t>
            </a:r>
          </a:p>
          <a:p>
            <a:pPr marL="457200" marR="0" lvl="1" indent="0" fontAlgn="base">
              <a:spcAft>
                <a:spcPct val="0"/>
              </a:spcAft>
              <a:buClrTx/>
              <a:buSzTx/>
              <a:buNone/>
              <a:tabLst/>
            </a:pPr>
            <a:br>
              <a:rPr lang="en-US" altLang="en-US" dirty="0"/>
            </a:br>
            <a:r>
              <a:rPr lang="en-US" altLang="en-US" dirty="0"/>
              <a:t>• </a:t>
            </a:r>
            <a:r>
              <a:rPr lang="en-US" altLang="en-US" b="1" dirty="0"/>
              <a:t>38% </a:t>
            </a:r>
            <a:r>
              <a:rPr lang="en-US" altLang="en-US" dirty="0"/>
              <a:t>of respondents reported classrooms are </a:t>
            </a:r>
            <a:r>
              <a:rPr lang="en-US" altLang="en-US" u="sng" dirty="0"/>
              <a:t>too warm</a:t>
            </a:r>
            <a:r>
              <a:rPr lang="en-US" altLang="en-US" dirty="0"/>
              <a:t>, while </a:t>
            </a:r>
            <a:r>
              <a:rPr lang="en-US" altLang="en-US" b="1" dirty="0"/>
              <a:t>14%</a:t>
            </a:r>
            <a:r>
              <a:rPr lang="en-US" altLang="en-US" dirty="0"/>
              <a:t> reported them being </a:t>
            </a:r>
            <a:r>
              <a:rPr lang="en-US" altLang="en-US" u="sng" dirty="0"/>
              <a:t>too cold</a:t>
            </a:r>
            <a:r>
              <a:rPr lang="en-US" altLang="en-US" dirty="0"/>
              <a:t>.</a:t>
            </a:r>
          </a:p>
          <a:p>
            <a:pPr marL="457200" marR="0" lvl="1" indent="0" fontAlgn="base">
              <a:spcAft>
                <a:spcPct val="0"/>
              </a:spcAft>
              <a:buClrTx/>
              <a:buSzTx/>
              <a:buNone/>
              <a:tabLst/>
            </a:pPr>
            <a:br>
              <a:rPr lang="en-US" altLang="en-US" dirty="0"/>
            </a:br>
            <a:r>
              <a:rPr lang="en-US" altLang="en-US" dirty="0"/>
              <a:t>• </a:t>
            </a:r>
            <a:r>
              <a:rPr lang="en-US" altLang="en-US" b="1" dirty="0"/>
              <a:t>33% </a:t>
            </a:r>
            <a:r>
              <a:rPr lang="en-US" altLang="en-US" dirty="0"/>
              <a:t>reported a </a:t>
            </a:r>
            <a:r>
              <a:rPr lang="en-US" altLang="en-US" u="sng" dirty="0"/>
              <a:t>noticeable smell of cleaning supplies</a:t>
            </a:r>
            <a:r>
              <a:rPr lang="en-US" altLang="en-US" dirty="0"/>
              <a:t>, with </a:t>
            </a:r>
            <a:r>
              <a:rPr lang="en-US" altLang="en-US" b="1" dirty="0"/>
              <a:t>14%</a:t>
            </a:r>
            <a:r>
              <a:rPr lang="en-US" altLang="en-US" dirty="0"/>
              <a:t> indicating it as a significant concern.</a:t>
            </a:r>
          </a:p>
          <a:p>
            <a:pPr marL="457200" marR="0" lvl="1" indent="0" fontAlgn="base">
              <a:spcAft>
                <a:spcPct val="0"/>
              </a:spcAft>
              <a:buClrTx/>
              <a:buSzTx/>
              <a:buNone/>
              <a:tabLst/>
            </a:pPr>
            <a:br>
              <a:rPr lang="en-US" altLang="en-US" dirty="0"/>
            </a:br>
            <a:r>
              <a:rPr lang="en-US" altLang="en-US" dirty="0"/>
              <a:t>• </a:t>
            </a:r>
            <a:r>
              <a:rPr lang="en-US" altLang="en-US" b="1" dirty="0"/>
              <a:t>38% </a:t>
            </a:r>
            <a:r>
              <a:rPr lang="en-US" altLang="en-US" dirty="0"/>
              <a:t>reported </a:t>
            </a:r>
            <a:r>
              <a:rPr lang="en-US" altLang="en-US" u="sng" dirty="0"/>
              <a:t>stuffy or stagnant air</a:t>
            </a:r>
            <a:r>
              <a:rPr lang="en-US" altLang="en-US" dirty="0"/>
              <a:t>, with </a:t>
            </a:r>
            <a:r>
              <a:rPr lang="en-US" altLang="en-US" b="1" dirty="0"/>
              <a:t>10%</a:t>
            </a:r>
            <a:r>
              <a:rPr lang="en-US" altLang="en-US" dirty="0"/>
              <a:t> indicating it as a significant issue.</a:t>
            </a:r>
          </a:p>
        </p:txBody>
      </p:sp>
    </p:spTree>
    <p:extLst>
      <p:ext uri="{BB962C8B-B14F-4D97-AF65-F5344CB8AC3E}">
        <p14:creationId xmlns:p14="http://schemas.microsoft.com/office/powerpoint/2010/main" val="22727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3296-265F-EC00-A4C6-8EEEEE52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OK-AIR:  Why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F084-7B77-E11D-AC09-402CF127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83" y="1690688"/>
            <a:ext cx="10941269" cy="4802187"/>
          </a:xfrm>
        </p:spPr>
        <p:txBody>
          <a:bodyPr>
            <a:normAutofit/>
          </a:bodyPr>
          <a:lstStyle/>
          <a:p>
            <a:r>
              <a:rPr lang="en-US" sz="3200" dirty="0"/>
              <a:t>Air quality in ECE settings is under-researched; but young children are likely to be the most vulnerable to poor air quality.</a:t>
            </a:r>
          </a:p>
          <a:p>
            <a:r>
              <a:rPr lang="en-US" sz="3200" dirty="0"/>
              <a:t>Positive health provides the foundation for children to engage and benefit from all the ECE classroom has to offer in supporting their growth, development, and learning.</a:t>
            </a:r>
          </a:p>
          <a:p>
            <a:r>
              <a:rPr lang="en-US" sz="3200" dirty="0"/>
              <a:t>We have a current crisis in teacher shortages, thus their health and perceptions about their work environment are paramount.</a:t>
            </a:r>
          </a:p>
          <a:p>
            <a:r>
              <a:rPr lang="en-US" sz="3200" dirty="0"/>
              <a:t>Indoor air quality is another aspect of classroom/program quality; and environmental justice!</a:t>
            </a:r>
          </a:p>
          <a:p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61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D107-A1FA-4F23-86B3-3A14A2A3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Classroom Conditions that Teachers Control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72A66D-3FC4-AB59-23A8-EA3520E8F3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235945"/>
              </p:ext>
            </p:extLst>
          </p:nvPr>
        </p:nvGraphicFramePr>
        <p:xfrm>
          <a:off x="593651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2100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D107-A1FA-4F23-86B3-3A14A2A3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Symptoms Reported by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61077-1F43-48E7-8547-0BABEDA4C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significant number of teachers reported experiencing _____ inside their classroom due to poor IAQ:</a:t>
            </a:r>
          </a:p>
          <a:p>
            <a:pPr lvl="1"/>
            <a:r>
              <a:rPr lang="en-US" dirty="0"/>
              <a:t>Headaches (57%), </a:t>
            </a:r>
          </a:p>
          <a:p>
            <a:pPr lvl="1"/>
            <a:r>
              <a:rPr lang="en-US" dirty="0"/>
              <a:t>Stuffy nose (38%), </a:t>
            </a:r>
          </a:p>
          <a:p>
            <a:pPr lvl="1"/>
            <a:r>
              <a:rPr lang="en-US" dirty="0"/>
              <a:t>Tiredness (52%) </a:t>
            </a:r>
          </a:p>
        </p:txBody>
      </p:sp>
    </p:spTree>
    <p:extLst>
      <p:ext uri="{BB962C8B-B14F-4D97-AF65-F5344CB8AC3E}">
        <p14:creationId xmlns:p14="http://schemas.microsoft.com/office/powerpoint/2010/main" val="3498620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6B951-98CA-905F-4DDE-58DA0FB7D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6B235-5593-0100-D555-7E96A7A2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Next Steps for OK-AIR: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6C88D-5FE5-C0F7-6C97-B41F07B1E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Secure funding for continuation of OK-AIR</a:t>
            </a:r>
          </a:p>
          <a:p>
            <a:pPr lvl="1"/>
            <a:r>
              <a:rPr lang="en-US" dirty="0"/>
              <a:t>Recruiting ECE centers for additional air monitoring and study</a:t>
            </a:r>
          </a:p>
          <a:p>
            <a:r>
              <a:rPr lang="en-US" dirty="0"/>
              <a:t>Complete analyses</a:t>
            </a:r>
          </a:p>
          <a:p>
            <a:pPr lvl="1"/>
            <a:r>
              <a:rPr lang="en-US" dirty="0"/>
              <a:t>Especially interested in absences of children and teachers</a:t>
            </a:r>
          </a:p>
          <a:p>
            <a:pPr lvl="1"/>
            <a:r>
              <a:rPr lang="en-US" dirty="0"/>
              <a:t>Curious about potential social-emotional impacts on children</a:t>
            </a:r>
          </a:p>
          <a:p>
            <a:r>
              <a:rPr lang="en-US" dirty="0"/>
              <a:t>Collect more data about teachers’ knowledge and perceptions</a:t>
            </a:r>
          </a:p>
          <a:p>
            <a:endParaRPr lang="en-US" dirty="0"/>
          </a:p>
          <a:p>
            <a:r>
              <a:rPr lang="en-US" dirty="0"/>
              <a:t>Request:  Please have your staff complete our teacher survey about IAQ………….have flyers</a:t>
            </a:r>
          </a:p>
        </p:txBody>
      </p:sp>
    </p:spTree>
    <p:extLst>
      <p:ext uri="{BB962C8B-B14F-4D97-AF65-F5344CB8AC3E}">
        <p14:creationId xmlns:p14="http://schemas.microsoft.com/office/powerpoint/2010/main" val="733565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8561D3-F73D-D3EE-D0D3-8153445B4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971" y="220462"/>
            <a:ext cx="10190968" cy="6637538"/>
          </a:xfrm>
        </p:spPr>
      </p:pic>
    </p:spTree>
    <p:extLst>
      <p:ext uri="{BB962C8B-B14F-4D97-AF65-F5344CB8AC3E}">
        <p14:creationId xmlns:p14="http://schemas.microsoft.com/office/powerpoint/2010/main" val="75571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AC060A-163A-4799-AFDD-85A0AEC57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0545" y="2763982"/>
            <a:ext cx="9530909" cy="3408218"/>
          </a:xfrm>
        </p:spPr>
        <p:txBody>
          <a:bodyPr>
            <a:normAutofit/>
          </a:bodyPr>
          <a:lstStyle/>
          <a:p>
            <a:r>
              <a:rPr lang="en-US" dirty="0"/>
              <a:t>Changjie Cai</a:t>
            </a:r>
            <a:r>
              <a:rPr lang="en-US" baseline="30000" dirty="0"/>
              <a:t>1</a:t>
            </a:r>
            <a:r>
              <a:rPr lang="en-US" dirty="0"/>
              <a:t>, Diane Horm</a:t>
            </a:r>
            <a:r>
              <a:rPr lang="en-US" baseline="30000" dirty="0"/>
              <a:t>2</a:t>
            </a:r>
            <a:r>
              <a:rPr lang="en-US" dirty="0"/>
              <a:t>, Dan Li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 err="1"/>
              <a:t>Hongwan</a:t>
            </a:r>
            <a:r>
              <a:rPr lang="en-US" dirty="0"/>
              <a:t> Li</a:t>
            </a:r>
            <a:r>
              <a:rPr lang="en-US" baseline="30000" dirty="0"/>
              <a:t>1</a:t>
            </a:r>
            <a:r>
              <a:rPr lang="en-US" dirty="0"/>
              <a:t>, Matthew Lemberger-Truelove</a:t>
            </a:r>
            <a:r>
              <a:rPr lang="en-US" baseline="30000" dirty="0"/>
              <a:t>4</a:t>
            </a:r>
            <a:r>
              <a:rPr lang="en-US" dirty="0"/>
              <a:t>, Anni Yang</a:t>
            </a:r>
            <a:r>
              <a:rPr lang="en-US" baseline="30000" dirty="0"/>
              <a:t>5</a:t>
            </a:r>
            <a:r>
              <a:rPr lang="en-US" dirty="0"/>
              <a:t>, Wenwen Cheng</a:t>
            </a:r>
            <a:r>
              <a:rPr lang="en-US" baseline="30000" dirty="0"/>
              <a:t>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09D258-60FE-4B28-A62F-6E3C9DE04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676" y="1005264"/>
            <a:ext cx="9173223" cy="1425805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Children’s Environmental Health Center in U.S. Southern Great Plains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5BF18-AE1E-4E13-AE3A-FA1483B58E9C}"/>
              </a:ext>
            </a:extLst>
          </p:cNvPr>
          <p:cNvSpPr/>
          <p:nvPr/>
        </p:nvSpPr>
        <p:spPr bwMode="auto">
          <a:xfrm>
            <a:off x="0" y="6136297"/>
            <a:ext cx="12192000" cy="756297"/>
          </a:xfrm>
          <a:prstGeom prst="rect">
            <a:avLst/>
          </a:prstGeom>
          <a:solidFill>
            <a:srgbClr val="86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657F69-EFE1-43B6-8971-41109003A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32" y="6198289"/>
            <a:ext cx="4944614" cy="6535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96A0B9-0DDA-4BA7-AA22-E7A8BC801369}"/>
              </a:ext>
            </a:extLst>
          </p:cNvPr>
          <p:cNvSpPr/>
          <p:nvPr/>
        </p:nvSpPr>
        <p:spPr>
          <a:xfrm>
            <a:off x="736847" y="4161017"/>
            <a:ext cx="110438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Department of Occupational and Environmental Health, Hudson College of Public Health, The University of Oklahoma – Health Sciences 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Early Childhood Education Institute, The University of Oklahoma – Tulsa </a:t>
            </a:r>
          </a:p>
          <a:p>
            <a:r>
              <a:rPr lang="en-US" sz="1400" baseline="30000" dirty="0"/>
              <a:t>3</a:t>
            </a:r>
            <a:r>
              <a:rPr lang="en-US" sz="1400" dirty="0"/>
              <a:t>Department of Health Promotion Sciences, Hudson College of Public Health, The University of Oklahoma – Health Sciences</a:t>
            </a:r>
          </a:p>
          <a:p>
            <a:r>
              <a:rPr lang="en-US" sz="1400" baseline="30000" dirty="0"/>
              <a:t>4</a:t>
            </a:r>
            <a:r>
              <a:rPr lang="en-US" sz="1400" dirty="0"/>
              <a:t>Department of Counseling and Higher Education, College of Education, University of North Texas</a:t>
            </a:r>
          </a:p>
          <a:p>
            <a:r>
              <a:rPr lang="en-US" sz="1400" baseline="30000" dirty="0"/>
              <a:t>5</a:t>
            </a:r>
            <a:r>
              <a:rPr lang="en-US" sz="1400" dirty="0"/>
              <a:t>Department of Geography and Environmental Sustainability, College of Atmospheric and Geographic Sciences, The University of Oklahoma – Norman</a:t>
            </a:r>
          </a:p>
          <a:p>
            <a:r>
              <a:rPr lang="en-US" sz="1400" baseline="30000" dirty="0"/>
              <a:t>6</a:t>
            </a:r>
            <a:r>
              <a:rPr lang="en-US" sz="1400" dirty="0"/>
              <a:t>Department of Planning and Landscape Architecture, College of Letters &amp; Science, University of Wisconsin-Madison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12E95-F42B-46D7-ADFC-64D888504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76" y="133533"/>
            <a:ext cx="1755632" cy="796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8065D-6C82-4392-B1AB-258CDC73E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367" y="10321"/>
            <a:ext cx="1755633" cy="1170423"/>
          </a:xfrm>
          <a:prstGeom prst="rect">
            <a:avLst/>
          </a:prstGeom>
        </p:spPr>
      </p:pic>
      <p:pic>
        <p:nvPicPr>
          <p:cNvPr id="1026" name="Picture 2" descr="Early Childhood Education Institute Jeannine Rainbolt College of Education, The University of Oklahoma - Tulsa website wordmark">
            <a:extLst>
              <a:ext uri="{FF2B5EF4-FFF2-40B4-BE49-F238E27FC236}">
                <a16:creationId xmlns:a16="http://schemas.microsoft.com/office/drawing/2014/main" id="{81B691C1-7529-47C1-9EEE-2CFB4D730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8" y="219704"/>
            <a:ext cx="3241001" cy="57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1A59C-F05D-434A-9713-720C0D011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25" y="232559"/>
            <a:ext cx="4979421" cy="53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30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QUESTIONS">
            <a:extLst>
              <a:ext uri="{FF2B5EF4-FFF2-40B4-BE49-F238E27FC236}">
                <a16:creationId xmlns:a16="http://schemas.microsoft.com/office/drawing/2014/main" id="{94CA603D-F639-442C-A453-883F1F9D6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49" y="288676"/>
            <a:ext cx="59817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F18A5E-AAC1-41AF-839D-FC5DDF03B2C6}"/>
              </a:ext>
            </a:extLst>
          </p:cNvPr>
          <p:cNvSpPr txBox="1"/>
          <p:nvPr/>
        </p:nvSpPr>
        <p:spPr>
          <a:xfrm>
            <a:off x="4286268" y="3419470"/>
            <a:ext cx="37555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Goudy Old Style"/>
              </a:rPr>
              <a:t>DISCUSSION and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1BE07-B3D7-4EFF-BED9-8E5FB85BD198}"/>
              </a:ext>
            </a:extLst>
          </p:cNvPr>
          <p:cNvSpPr txBox="1"/>
          <p:nvPr/>
        </p:nvSpPr>
        <p:spPr>
          <a:xfrm>
            <a:off x="1417319" y="4100377"/>
            <a:ext cx="993393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latin typeface="Calibri"/>
                <a:ea typeface="Calibri"/>
                <a:cs typeface="Calibri"/>
              </a:rPr>
              <a:t>THANK YOU </a:t>
            </a:r>
          </a:p>
          <a:p>
            <a:pPr algn="ctr"/>
            <a:r>
              <a:rPr lang="en-US" sz="2400" b="1" dirty="0">
                <a:latin typeface="Calibri"/>
                <a:ea typeface="Calibri"/>
                <a:cs typeface="Calibri"/>
              </a:rPr>
              <a:t>(Thanks to OPSR for Year #1 funding)</a:t>
            </a:r>
          </a:p>
          <a:p>
            <a:pPr algn="ctr"/>
            <a:endParaRPr lang="en-US" sz="2400" dirty="0">
              <a:latin typeface="Calibri"/>
              <a:ea typeface="Calibri"/>
              <a:cs typeface="Calibri"/>
            </a:endParaRPr>
          </a:p>
          <a:p>
            <a:pPr algn="ctr"/>
            <a:r>
              <a:rPr lang="en-US" sz="2400" dirty="0">
                <a:latin typeface="Calibri"/>
                <a:ea typeface="Calibri"/>
                <a:cs typeface="Calibri"/>
              </a:rPr>
              <a:t>Diane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Horm</a:t>
            </a:r>
            <a:r>
              <a:rPr lang="en-US" sz="2400" dirty="0">
                <a:latin typeface="Calibri"/>
                <a:ea typeface="Calibri"/>
                <a:cs typeface="Calibri"/>
              </a:rPr>
              <a:t> (</a:t>
            </a:r>
            <a:r>
              <a:rPr lang="en-US" sz="2400" dirty="0">
                <a:latin typeface="Calibri"/>
                <a:ea typeface="Calibri"/>
                <a:cs typeface="Calibri"/>
                <a:hlinkClick r:id="rId4"/>
              </a:rPr>
              <a:t>dhorm@ou.edu</a:t>
            </a:r>
            <a:r>
              <a:rPr lang="en-US" sz="2400" dirty="0">
                <a:latin typeface="Calibri"/>
                <a:ea typeface="Calibri"/>
                <a:cs typeface="Calibri"/>
              </a:rPr>
              <a:t>)</a:t>
            </a:r>
          </a:p>
          <a:p>
            <a:pPr algn="ctr"/>
            <a:r>
              <a:rPr lang="en-US" sz="2400" dirty="0" err="1">
                <a:latin typeface="Calibri"/>
                <a:ea typeface="Calibri"/>
                <a:cs typeface="Calibri"/>
              </a:rPr>
              <a:t>Changjie</a:t>
            </a:r>
            <a:r>
              <a:rPr lang="en-US" sz="2400" dirty="0">
                <a:latin typeface="Calibri"/>
                <a:ea typeface="Calibri"/>
                <a:cs typeface="Calibri"/>
              </a:rPr>
              <a:t> Cai (</a:t>
            </a:r>
            <a:r>
              <a:rPr lang="en-US" sz="2400" dirty="0">
                <a:latin typeface="Calibri"/>
                <a:ea typeface="Calibri"/>
                <a:cs typeface="Calibri"/>
                <a:hlinkClick r:id="rId5"/>
              </a:rPr>
              <a:t>changjie-cai@ouhsc.edu</a:t>
            </a:r>
            <a:r>
              <a:rPr lang="en-US" sz="2400" dirty="0">
                <a:latin typeface="Calibri"/>
                <a:ea typeface="Calibri"/>
                <a:cs typeface="Calibri"/>
              </a:rPr>
              <a:t>)</a:t>
            </a:r>
          </a:p>
          <a:p>
            <a:pPr algn="ctr"/>
            <a:r>
              <a:rPr lang="en-US" sz="2400" dirty="0">
                <a:latin typeface="Calibri"/>
                <a:ea typeface="Calibri"/>
                <a:cs typeface="Calibri"/>
              </a:rPr>
              <a:t>Barbara Fuhrman (</a:t>
            </a:r>
            <a:r>
              <a:rPr lang="en-US" sz="2400" dirty="0" err="1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b</a:t>
            </a:r>
            <a:r>
              <a:rPr lang="en-US" sz="2400" dirty="0" err="1">
                <a:latin typeface="Calibri"/>
                <a:ea typeface="Calibri"/>
                <a:cs typeface="Calibri"/>
                <a:hlinkClick r:id="rId6"/>
              </a:rPr>
              <a:t>arbara.fuhrman@gmail.com</a:t>
            </a:r>
            <a:r>
              <a:rPr lang="en-US" sz="2400" dirty="0">
                <a:latin typeface="Calibri"/>
                <a:ea typeface="Calibri"/>
                <a:cs typeface="Calibri"/>
              </a:rPr>
              <a:t>)</a:t>
            </a:r>
          </a:p>
          <a:p>
            <a:pPr algn="ctr"/>
            <a:endParaRPr lang="en-US" sz="2400" dirty="0">
              <a:latin typeface="Calibri"/>
              <a:ea typeface="Calibri"/>
              <a:cs typeface="Calibri"/>
            </a:endParaRPr>
          </a:p>
          <a:p>
            <a:pPr algn="ctr"/>
            <a:endParaRPr lang="en-US" sz="24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551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53E87-8FD4-C806-C391-6C71522CB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B7A18-B8BD-33C7-015D-1D5B83CD8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971" y="220462"/>
            <a:ext cx="10190968" cy="6637538"/>
          </a:xfrm>
        </p:spPr>
      </p:pic>
    </p:spTree>
    <p:extLst>
      <p:ext uri="{BB962C8B-B14F-4D97-AF65-F5344CB8AC3E}">
        <p14:creationId xmlns:p14="http://schemas.microsoft.com/office/powerpoint/2010/main" val="203835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0BF4-B75E-2EAE-617B-81681803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30" y="-188685"/>
            <a:ext cx="11956585" cy="1325563"/>
          </a:xfrm>
        </p:spPr>
        <p:txBody>
          <a:bodyPr/>
          <a:lstStyle/>
          <a:p>
            <a:pPr algn="ctr"/>
            <a:r>
              <a:rPr lang="en-US" b="1" dirty="0"/>
              <a:t>Scoping Review (47 studies included)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12DE79D7-E7B5-E319-FC75-5080EF8D72BC}"/>
              </a:ext>
            </a:extLst>
          </p:cNvPr>
          <p:cNvGraphicFramePr/>
          <p:nvPr/>
        </p:nvGraphicFramePr>
        <p:xfrm>
          <a:off x="0" y="714218"/>
          <a:ext cx="4876800" cy="2714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E76F4EF7-6C7B-BF2D-644B-4653B7296973}"/>
              </a:ext>
            </a:extLst>
          </p:cNvPr>
          <p:cNvGraphicFramePr/>
          <p:nvPr/>
        </p:nvGraphicFramePr>
        <p:xfrm>
          <a:off x="3846286" y="714217"/>
          <a:ext cx="5044118" cy="2714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B3F67B53-62AB-E258-8DDB-581D3FE99EFE}"/>
              </a:ext>
            </a:extLst>
          </p:cNvPr>
          <p:cNvGraphicFramePr/>
          <p:nvPr/>
        </p:nvGraphicFramePr>
        <p:xfrm>
          <a:off x="6705600" y="714217"/>
          <a:ext cx="6680298" cy="266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4D507FF7-B896-5C02-9914-D310F732AD54}"/>
              </a:ext>
            </a:extLst>
          </p:cNvPr>
          <p:cNvGraphicFramePr/>
          <p:nvPr/>
        </p:nvGraphicFramePr>
        <p:xfrm>
          <a:off x="-2220821" y="3306849"/>
          <a:ext cx="9176927" cy="341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FF391547-D3DB-06D1-06B3-FD8CDA777CCD}"/>
              </a:ext>
            </a:extLst>
          </p:cNvPr>
          <p:cNvSpPr txBox="1"/>
          <p:nvPr/>
        </p:nvSpPr>
        <p:spPr>
          <a:xfrm rot="10800000" flipV="1">
            <a:off x="6096000" y="3540262"/>
            <a:ext cx="60127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</a:rPr>
              <a:t>There is a paucity in the published work related to children’s non-health outcomes and indoor air quality.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</a:rPr>
              <a:t>0 of the articles we reviewed were in journals related to early childhood education, despite almost half of the studies taking place in schools or child-care centers.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</a:rPr>
              <a:t>Many of the studies point to a strong contribution of air quality to a child’s overall wellbeing and health.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069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0D61D-80C5-9A84-9982-7C27F3BED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585"/>
          </a:xfrm>
        </p:spPr>
        <p:txBody>
          <a:bodyPr/>
          <a:lstStyle/>
          <a:p>
            <a:pPr algn="ctr"/>
            <a:r>
              <a:rPr lang="en-US" b="1" dirty="0"/>
              <a:t>OK-AIR: 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F998B-C84F-764C-E182-E6365A18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078"/>
            <a:ext cx="10515600" cy="45568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overall goals of OK-AIR are to:</a:t>
            </a:r>
          </a:p>
          <a:p>
            <a:pPr lvl="1"/>
            <a:r>
              <a:rPr lang="en-US" dirty="0"/>
              <a:t>Determine if the reliable use of air cleaning devices improves the classroom air quality in ECE settings;</a:t>
            </a:r>
          </a:p>
          <a:p>
            <a:pPr lvl="1"/>
            <a:r>
              <a:rPr lang="en-US" dirty="0"/>
              <a:t>Investigate the feasibility of using inexpensive air cleaning devices in ECE classrooms;</a:t>
            </a:r>
          </a:p>
          <a:p>
            <a:pPr lvl="1"/>
            <a:r>
              <a:rPr lang="en-US" dirty="0"/>
              <a:t>Assess if better air quality in ECE classrooms results in positive impacts on teachers’ health and children’s health and behavior (i.e., absences).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Our OK-AIR Project is a test of the potential for low-cost and low-burden interventions (air filters, UV scrubbers) to have significant and meaningful impacts on teachers’ and children’s health and children’s development.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69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4FED-58E6-4D59-A435-F63DC3F58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OK-AIR Participants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5D89D-57DF-4E81-B007-27A3EC77E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Participating sites (for </a:t>
            </a:r>
            <a:r>
              <a:rPr lang="en-US" b="1" dirty="0"/>
              <a:t>2023-24</a:t>
            </a:r>
            <a:r>
              <a:rPr lang="en-US" dirty="0"/>
              <a:t>) include </a:t>
            </a:r>
            <a:r>
              <a:rPr lang="en-US" b="1" dirty="0"/>
              <a:t>5 Head Start/Early Head Start Programs </a:t>
            </a:r>
            <a:r>
              <a:rPr lang="en-US" dirty="0"/>
              <a:t>operated by 3 agencies:</a:t>
            </a:r>
          </a:p>
          <a:p>
            <a:pPr lvl="1"/>
            <a:r>
              <a:rPr lang="en-US" dirty="0"/>
              <a:t>Rural areas: two sites</a:t>
            </a:r>
          </a:p>
          <a:p>
            <a:pPr lvl="1"/>
            <a:r>
              <a:rPr lang="en-US" dirty="0"/>
              <a:t>Semi-rural/sub-urban: one site</a:t>
            </a:r>
          </a:p>
          <a:p>
            <a:pPr lvl="1"/>
            <a:r>
              <a:rPr lang="en-US" dirty="0"/>
              <a:t>Urban areas: two sites</a:t>
            </a:r>
          </a:p>
          <a:p>
            <a:r>
              <a:rPr lang="en-US" dirty="0"/>
              <a:t>Across these 5 participating sites, we have consented/enrolled:</a:t>
            </a:r>
          </a:p>
          <a:p>
            <a:pPr lvl="1"/>
            <a:r>
              <a:rPr lang="en-US" b="1" dirty="0"/>
              <a:t>206</a:t>
            </a:r>
            <a:r>
              <a:rPr lang="en-US" dirty="0"/>
              <a:t> children between the ages of 1 and 4</a:t>
            </a:r>
          </a:p>
          <a:p>
            <a:pPr lvl="1"/>
            <a:r>
              <a:rPr lang="en-US" b="1" dirty="0"/>
              <a:t>56</a:t>
            </a:r>
            <a:r>
              <a:rPr lang="en-US" dirty="0"/>
              <a:t> teachers</a:t>
            </a:r>
          </a:p>
          <a:p>
            <a:pPr lvl="1"/>
            <a:r>
              <a:rPr lang="en-US" b="1" dirty="0"/>
              <a:t>5</a:t>
            </a:r>
            <a:r>
              <a:rPr lang="en-US" dirty="0"/>
              <a:t> site directors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3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33DB-A034-4B7A-AAB6-6410CF196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Experimental Design:</a:t>
            </a:r>
            <a:br>
              <a:rPr lang="en-US" b="1" dirty="0"/>
            </a:br>
            <a:r>
              <a:rPr lang="en-US" b="1" dirty="0"/>
              <a:t>2×2 randomized trial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00DA5C-6E44-4439-BAF2-9597F468B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30"/>
          <a:stretch/>
        </p:blipFill>
        <p:spPr>
          <a:xfrm>
            <a:off x="1508348" y="1832729"/>
            <a:ext cx="9480102" cy="45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48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55F7-4DC9-411A-86C6-A32E0BCA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54" y="120198"/>
            <a:ext cx="11454492" cy="1104446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Low-cost Air Quality Monitors and their Installation</a:t>
            </a:r>
          </a:p>
        </p:txBody>
      </p:sp>
      <p:pic>
        <p:nvPicPr>
          <p:cNvPr id="9218" name="Picture 2" descr="18c5c55c4975785cc921">
            <a:extLst>
              <a:ext uri="{FF2B5EF4-FFF2-40B4-BE49-F238E27FC236}">
                <a16:creationId xmlns:a16="http://schemas.microsoft.com/office/drawing/2014/main" id="{D7E08A46-6961-439C-8887-24AE8D88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3502" y="1605633"/>
            <a:ext cx="2595916" cy="198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5066F6-14D7-4D8B-9C6E-B79708651CB3}"/>
              </a:ext>
            </a:extLst>
          </p:cNvPr>
          <p:cNvGrpSpPr/>
          <p:nvPr/>
        </p:nvGrpSpPr>
        <p:grpSpPr>
          <a:xfrm>
            <a:off x="368754" y="1423216"/>
            <a:ext cx="4164677" cy="4804957"/>
            <a:chOff x="1687483" y="1475121"/>
            <a:chExt cx="3676996" cy="4242300"/>
          </a:xfrm>
        </p:grpSpPr>
        <p:pic>
          <p:nvPicPr>
            <p:cNvPr id="9219" name="Picture 3" descr="18c5c544a2f62477a8e1">
              <a:extLst>
                <a:ext uri="{FF2B5EF4-FFF2-40B4-BE49-F238E27FC236}">
                  <a16:creationId xmlns:a16="http://schemas.microsoft.com/office/drawing/2014/main" id="{149E0FD7-9E5F-4713-A5B9-7B2EDCB448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569"/>
            <a:stretch/>
          </p:blipFill>
          <p:spPr bwMode="auto">
            <a:xfrm rot="5400000">
              <a:off x="1545958" y="1898901"/>
              <a:ext cx="3960045" cy="3676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FFDD837-822F-4140-AAB3-ACC82944BD7C}"/>
                </a:ext>
              </a:extLst>
            </p:cNvPr>
            <p:cNvSpPr/>
            <p:nvPr/>
          </p:nvSpPr>
          <p:spPr>
            <a:xfrm>
              <a:off x="1859280" y="1475121"/>
              <a:ext cx="1935480" cy="164548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443571-AC81-4CB1-8019-582BE6FA5674}"/>
              </a:ext>
            </a:extLst>
          </p:cNvPr>
          <p:cNvCxnSpPr>
            <a:cxnSpLocks/>
            <a:stCxn id="4" idx="6"/>
            <a:endCxn id="9218" idx="2"/>
          </p:cNvCxnSpPr>
          <p:nvPr/>
        </p:nvCxnSpPr>
        <p:spPr>
          <a:xfrm>
            <a:off x="2755519" y="2355077"/>
            <a:ext cx="1972495" cy="244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9395F3-4109-4C5F-8BBD-9AA8647FB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0197" y="1301121"/>
            <a:ext cx="5058443" cy="33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installed AQ monitors in the 5 early education centers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2A9AC2-603B-455F-B2E8-C5071EDE167E}"/>
              </a:ext>
            </a:extLst>
          </p:cNvPr>
          <p:cNvSpPr txBox="1">
            <a:spLocks/>
          </p:cNvSpPr>
          <p:nvPr/>
        </p:nvSpPr>
        <p:spPr>
          <a:xfrm>
            <a:off x="4728013" y="4141885"/>
            <a:ext cx="7463987" cy="2595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AQ monitor collects the following variables (8 measures per second):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PM1, PM2.5, PM4, and PM10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Total Volatile Organic Compounds (TVOCs)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Nitrogen Oxides (NOx)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Noise, Temperature, Humidity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87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10E4-7C0C-4EC5-9678-DF3EA2BA8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299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Intervention Devices and the Classroom  Installations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95F56-C823-4179-B542-33A6B3765D7E}"/>
              </a:ext>
            </a:extLst>
          </p:cNvPr>
          <p:cNvSpPr txBox="1"/>
          <p:nvPr/>
        </p:nvSpPr>
        <p:spPr>
          <a:xfrm>
            <a:off x="2264228" y="1605899"/>
            <a:ext cx="2661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Portable Air Purifier for Lower 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13065-BB08-4521-B361-600533F5283F}"/>
              </a:ext>
            </a:extLst>
          </p:cNvPr>
          <p:cNvSpPr txBox="1"/>
          <p:nvPr/>
        </p:nvSpPr>
        <p:spPr>
          <a:xfrm>
            <a:off x="6248202" y="1298122"/>
            <a:ext cx="379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Upper-Room Ultraviolet Germicidal Irradiation (UVGI) for Upper 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DB8E8-0A78-401F-94CF-2C727CF2E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47" y="2317758"/>
            <a:ext cx="4480948" cy="368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9E6AB6-86F2-4260-901E-34BC9F086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77" y="2317758"/>
            <a:ext cx="3792041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35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63C270E1C0204D9F126D17A9DEB749" ma:contentTypeVersion="17" ma:contentTypeDescription="Create a new document." ma:contentTypeScope="" ma:versionID="7c6ffde326f468fe84a74394a3cff56d">
  <xsd:schema xmlns:xsd="http://www.w3.org/2001/XMLSchema" xmlns:xs="http://www.w3.org/2001/XMLSchema" xmlns:p="http://schemas.microsoft.com/office/2006/metadata/properties" xmlns:ns2="0358c0ea-0fbe-4975-9ae7-5eda5dbe62bf" xmlns:ns3="ad6b0c90-0578-4cac-a575-11114c71b21e" targetNamespace="http://schemas.microsoft.com/office/2006/metadata/properties" ma:root="true" ma:fieldsID="fc9d51fca72b57c657af2f4ee091db2e" ns2:_="" ns3:_="">
    <xsd:import namespace="0358c0ea-0fbe-4975-9ae7-5eda5dbe62bf"/>
    <xsd:import namespace="ad6b0c90-0578-4cac-a575-11114c71b2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8c0ea-0fbe-4975-9ae7-5eda5dbe6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3d2ccea-2bb6-47a0-bd4b-396c1ef74b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b0c90-0578-4cac-a575-11114c71b21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4d456b0-3ca6-4edc-82cf-fced2e853b20}" ma:internalName="TaxCatchAll" ma:showField="CatchAllData" ma:web="ad6b0c90-0578-4cac-a575-11114c71b2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6b0c90-0578-4cac-a575-11114c71b21e" xsi:nil="true"/>
    <lcf76f155ced4ddcb4097134ff3c332f xmlns="0358c0ea-0fbe-4975-9ae7-5eda5dbe62b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83E3D3-0876-412E-988F-EB6AAA7F6B03}"/>
</file>

<file path=customXml/itemProps2.xml><?xml version="1.0" encoding="utf-8"?>
<ds:datastoreItem xmlns:ds="http://schemas.openxmlformats.org/officeDocument/2006/customXml" ds:itemID="{450436E9-2079-495E-A5B1-4194BCC8A733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b7859e48-217d-412a-8d20-918ee831ccf6"/>
    <ds:schemaRef ds:uri="3788934b-d765-4139-8c1b-152579ca00cf"/>
    <ds:schemaRef ds:uri="http://purl.org/dc/dcmitype/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B0E33B-9D66-45A7-99DC-61BCD6FEA8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2515</Words>
  <Application>Microsoft Macintosh PowerPoint</Application>
  <PresentationFormat>Widescreen</PresentationFormat>
  <Paragraphs>331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-apple-system</vt:lpstr>
      <vt:lpstr>Aptos</vt:lpstr>
      <vt:lpstr>Arial</vt:lpstr>
      <vt:lpstr>Calibri</vt:lpstr>
      <vt:lpstr>Calibri Light</vt:lpstr>
      <vt:lpstr>Goudy Old Style</vt:lpstr>
      <vt:lpstr>Times New Roman</vt:lpstr>
      <vt:lpstr>Office Theme</vt:lpstr>
      <vt:lpstr>OK-AIR:  Advancing Indoor-environment Research for Children in Oklahoma </vt:lpstr>
      <vt:lpstr>OK-AIR: Interdisciplinary Approach </vt:lpstr>
      <vt:lpstr>OK-AIR:  Why Important?</vt:lpstr>
      <vt:lpstr>Scoping Review (47 studies included)</vt:lpstr>
      <vt:lpstr>OK-AIR:  Purpose</vt:lpstr>
      <vt:lpstr>OK-AIR Participants</vt:lpstr>
      <vt:lpstr>Experimental Design: 2×2 randomized trial</vt:lpstr>
      <vt:lpstr>Low-cost Air Quality Monitors and their Installation</vt:lpstr>
      <vt:lpstr>Intervention Devices and the Classroom  Installations</vt:lpstr>
      <vt:lpstr>Field Baseline Sampling for Viral Analysis</vt:lpstr>
      <vt:lpstr>OK-AIR:  Data </vt:lpstr>
      <vt:lpstr>OK-AIR:  Results </vt:lpstr>
      <vt:lpstr>What is the IAQ in the Head Start Classrooms? (PM2.5 Time Series Plot in Five Schools / Winter as an example)</vt:lpstr>
      <vt:lpstr>PM2.5 Concentration Reduction: Baseline vs. Intervention</vt:lpstr>
      <vt:lpstr>Statistical Analysis of PM</vt:lpstr>
      <vt:lpstr>Laboratory Setup for Viral Analysis</vt:lpstr>
      <vt:lpstr>Viral Analysis of Swab Samples (Collected on filters in air purifiers)</vt:lpstr>
      <vt:lpstr>Sick-Related Child Absences (PRELIMINARY N~80 children) </vt:lpstr>
      <vt:lpstr>Conclusions  (for IAQ, virus, and child absence results)</vt:lpstr>
      <vt:lpstr>Dissemination to Date: Conferences</vt:lpstr>
      <vt:lpstr>Next Steps:</vt:lpstr>
      <vt:lpstr>OK-AIR: Feasibility of ECE Classroom Use </vt:lpstr>
      <vt:lpstr>Comments of OK-AIR participating teachers</vt:lpstr>
      <vt:lpstr>OK-AIR: Teacher Perceptions and Knowledge</vt:lpstr>
      <vt:lpstr>Teacher Knowledge of IAQ</vt:lpstr>
      <vt:lpstr>Teachers' Report of Formal Training on IAQ</vt:lpstr>
      <vt:lpstr>Teachers’ Perception of IAQ's Impact on Children</vt:lpstr>
      <vt:lpstr>How often do teaching staff think about IAQ? </vt:lpstr>
      <vt:lpstr>The 5 Most Important IAQ Features in Classrooms  (as reported by teachers) </vt:lpstr>
      <vt:lpstr>Classroom Conditions that Teachers Control</vt:lpstr>
      <vt:lpstr>Symptoms Reported by Teachers</vt:lpstr>
      <vt:lpstr>Next Steps for OK-AIR:</vt:lpstr>
      <vt:lpstr>PowerPoint Presentation</vt:lpstr>
      <vt:lpstr>Children’s Environmental Health Center in U.S. Southern Great Plains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Cai, Changjie   (HSC)</dc:creator>
  <cp:lastModifiedBy>Horm, Diane M.</cp:lastModifiedBy>
  <cp:revision>101</cp:revision>
  <dcterms:created xsi:type="dcterms:W3CDTF">2023-12-11T18:21:30Z</dcterms:created>
  <dcterms:modified xsi:type="dcterms:W3CDTF">2024-09-26T18:36:01Z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0x0101001C08B5AD6FACCA409024FDA719FF51DA</vt:lpwstr>
  </property>
  <property fmtid="{D5CDD505-2E9C-101B-9397-08002B2CF9AE}" pid="3" name="MediaServiceImageTags">
    <vt:lpwstr/>
  </property>
</Properties>
</file>