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4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9" r:id="rId2"/>
    <p:sldId id="289" r:id="rId3"/>
    <p:sldId id="290" r:id="rId4"/>
    <p:sldId id="256" r:id="rId5"/>
    <p:sldId id="257" r:id="rId6"/>
    <p:sldId id="260" r:id="rId7"/>
    <p:sldId id="262" r:id="rId8"/>
    <p:sldId id="264" r:id="rId9"/>
    <p:sldId id="281" r:id="rId10"/>
    <p:sldId id="266" r:id="rId11"/>
    <p:sldId id="263" r:id="rId12"/>
    <p:sldId id="267" r:id="rId13"/>
    <p:sldId id="282" r:id="rId14"/>
    <p:sldId id="287" r:id="rId15"/>
    <p:sldId id="276" r:id="rId16"/>
    <p:sldId id="283" r:id="rId17"/>
    <p:sldId id="277" r:id="rId18"/>
    <p:sldId id="278" r:id="rId19"/>
    <p:sldId id="284" r:id="rId20"/>
    <p:sldId id="279" r:id="rId21"/>
    <p:sldId id="280" r:id="rId22"/>
    <p:sldId id="271" r:id="rId23"/>
    <p:sldId id="288" r:id="rId24"/>
    <p:sldId id="258" r:id="rId25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55"/>
    <p:restoredTop sz="94610"/>
  </p:normalViewPr>
  <p:slideViewPr>
    <p:cSldViewPr snapToGrid="0" snapToObjects="1">
      <p:cViewPr varScale="1">
        <p:scale>
          <a:sx n="133" d="100"/>
          <a:sy n="133" d="100"/>
        </p:scale>
        <p:origin x="200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6037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156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04AC49-E159-0FE4-3A5A-C1B1AFE64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F91268-E847-1328-FC2F-7931CA4B14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9840C7-9258-54FC-DDBB-C30D05222F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A50AC7-D87B-D546-06C2-F38D5371EF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2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Do not modify the notes in this section to avoid tampering with the Poll Everywhere activity.
More info at polleverywhere.com/support
What strengths do you see in Oklahoma's ECE system?</a:t>
            </a:r>
          </a:p>
          <a:p>
            <a:r>
              <a:rPr lang="en-US"/>
              <a:t>https://www.polleverywhere.com/free_text_polls/SNBuOCn2dmYmMj2f08rlx?display_state=chart&amp;activity_state=opened&amp;state=opened&amp;flow=Engagement&amp;onscreen=persist&amp;hide=instructions</a:t>
            </a:r>
          </a:p>
        </p:txBody>
      </p:sp>
    </p:spTree>
    <p:extLst>
      <p:ext uri="{BB962C8B-B14F-4D97-AF65-F5344CB8AC3E}">
        <p14:creationId xmlns:p14="http://schemas.microsoft.com/office/powerpoint/2010/main" val="2902130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C6485-4BBC-CE0C-9599-D943194B3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D0B0EB-B007-ADF2-336A-ED2D4E15DC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5B619E-49FF-9B21-C3FE-552D5AB316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DF13CD-3AE0-BFF9-BA9A-3E6A0303A7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899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3C820-1FD2-16CC-3AB2-156AF6C96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39035F-1194-52F6-E15C-CB66C97740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BFF053-1178-0439-DB23-55FFC3F458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96182E-7ABC-8B21-BCC8-CA2CC1EDD5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58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4DEC2-A086-CE71-71FE-A5A2C1B22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43B5B7-0728-364D-2172-E2C4A53698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AEF742-B55C-E115-C4F8-BB15B77C47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206341-303F-26BC-DB6F-B0399D8152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000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5CB36-D726-3EEF-2330-A6356286D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78E655-098D-24A1-BEB6-AE00E6C23A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0C08BE-0CCE-64FD-C668-4D96649025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3EEB6-D1D5-EB0C-E587-00B00C5B34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36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12AC23-05DF-0D82-CE02-3721EF51E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B95EDA-A190-1FFD-FF66-502CB57B67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58484D-FD26-5433-0B4F-1E6FB21EEF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AF9FE2-62CB-C813-2868-8618C35D9A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6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Do not modify the notes in this section to avoid tampering with the Poll Everywhere activity.
More info at polleverywhere.com/support
Which of these best describes your role in ECE?</a:t>
            </a:r>
          </a:p>
          <a:p>
            <a:r>
              <a:rPr lang="en-US"/>
              <a:t>https://www.polleverywhere.com/surveys/upzNpkCfkN1gg1NCQsmYt?display_state=chart&amp;activity_state=opened&amp;state=opened&amp;flow=Engagement&amp;onscreen=persist</a:t>
            </a:r>
          </a:p>
        </p:txBody>
      </p:sp>
    </p:spTree>
    <p:extLst>
      <p:ext uri="{BB962C8B-B14F-4D97-AF65-F5344CB8AC3E}">
        <p14:creationId xmlns:p14="http://schemas.microsoft.com/office/powerpoint/2010/main" val="21926151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B8B23-45E5-D9DC-AE1A-2DC942563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4F0B4C-196D-4594-E6C3-9801A575FF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952E26-CA48-DAEB-3009-7BE5DFA7F9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C7EF54-EF18-C382-F29C-18B86BF31C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133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AB6D8-C870-38EC-2A24-C7794DEBE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F86390-5521-F715-893C-01420730DB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E515AD-8898-7782-4B27-7ABD904894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14CE13-102D-7DF5-B89C-70CB10C16D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83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Do not modify the notes in this section to avoid tampering with the Poll Everywhere activity.
More info at polleverywhere.com/support
Where do we go next?</a:t>
            </a:r>
          </a:p>
          <a:p>
            <a:r>
              <a:rPr lang="en-US"/>
              <a:t>https://www.polleverywhere.com/free_text_polls/sIrzPZKRdTn6CDH4ObKcy?display_state=chart&amp;activity_state=opened&amp;state=opened&amp;flow=Engagement&amp;onscreen=persist&amp;hide=instructions</a:t>
            </a:r>
          </a:p>
        </p:txBody>
      </p:sp>
    </p:spTree>
    <p:extLst>
      <p:ext uri="{BB962C8B-B14F-4D97-AF65-F5344CB8AC3E}">
        <p14:creationId xmlns:p14="http://schemas.microsoft.com/office/powerpoint/2010/main" val="1082489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Do not modify the notes in this section to avoid tampering with the Poll Everywhere activity.
More info at polleverywhere.com/support
Which of these best describes your role in ECE?</a:t>
            </a:r>
          </a:p>
          <a:p>
            <a:r>
              <a:rPr lang="en-US"/>
              <a:t>https://www.polleverywhere.com/multiple_choice_polls/DqnFGhTMemEiDvIDYDp8Q?display_state=chart&amp;activity_state=opened&amp;state=opened&amp;flow=Engagement&amp;onscreen=persist&amp;hide=instructions</a:t>
            </a:r>
          </a:p>
        </p:txBody>
      </p:sp>
    </p:spTree>
    <p:extLst>
      <p:ext uri="{BB962C8B-B14F-4D97-AF65-F5344CB8AC3E}">
        <p14:creationId xmlns:p14="http://schemas.microsoft.com/office/powerpoint/2010/main" val="856040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BD8C4-10F4-9CEF-FC7B-49E29F0E4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D4E301-C42A-0B68-C4BE-7FA10E0E4B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689373-8729-48D4-EDB2-79C8651E45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E9AE12-C8B3-979F-9F07-A6224FAB12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30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A6A24-8697-63F0-0EE7-E75295ECA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05B292-2B95-E2BD-A208-F7E413DAD5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1F89D-506D-C164-5C52-9043CA611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0FA99-0BF0-C14E-89FE-3BB355A0CF56}" type="datetimeFigureOut">
              <a:rPr lang="en-US" smtClean="0"/>
              <a:t>10/2/25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629B9-AB97-FD1A-AC0F-4A1D85BEA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9D3EA-8F37-D227-9FCD-B8FE64B32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50415-84B2-4746-B6E1-BBD839629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67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95992-84B0-7690-E8CE-450E056DB2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990095"/>
            <a:ext cx="3943351" cy="2294018"/>
          </a:xfrm>
        </p:spPr>
        <p:txBody>
          <a:bodyPr anchor="t">
            <a:normAutofit/>
          </a:bodyPr>
          <a:lstStyle/>
          <a:p>
            <a:pPr algn="l"/>
            <a:r>
              <a:rPr lang="en-US" sz="2775" b="1"/>
              <a:t>The State of Suspension and Expulsion in Oklahoma: A Comprehensive Mixed-Methods Investigation</a:t>
            </a:r>
            <a:endParaRPr lang="en-US" sz="2775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9DF5B3-97AE-F0FA-FA2F-7BB4FB4881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3385534"/>
            <a:ext cx="3943350" cy="1061234"/>
          </a:xfrm>
        </p:spPr>
        <p:txBody>
          <a:bodyPr anchor="ctr">
            <a:normAutofit lnSpcReduction="10000"/>
          </a:bodyPr>
          <a:lstStyle/>
          <a:p>
            <a:pPr algn="l"/>
            <a:r>
              <a:rPr lang="en-US" sz="975" dirty="0"/>
              <a:t>Our OU Team:</a:t>
            </a:r>
          </a:p>
          <a:p>
            <a:pPr algn="l"/>
            <a:r>
              <a:rPr lang="en-US" sz="975" dirty="0"/>
              <a:t>Courtney Beers Dewhirst; Brittany Hott; Tim Ford; Kyong Ah Kwon; Kate Gallagher</a:t>
            </a:r>
          </a:p>
          <a:p>
            <a:pPr algn="l"/>
            <a:r>
              <a:rPr lang="en-US" sz="975" dirty="0"/>
              <a:t>Graduate Students:</a:t>
            </a:r>
          </a:p>
          <a:p>
            <a:pPr algn="l"/>
            <a:r>
              <a:rPr lang="en-US" sz="975" dirty="0"/>
              <a:t>Bre Martin; Kokab </a:t>
            </a:r>
            <a:r>
              <a:rPr lang="en-US" sz="975" dirty="0" err="1"/>
              <a:t>Khalilipaji</a:t>
            </a:r>
            <a:r>
              <a:rPr lang="en-US" sz="975" dirty="0"/>
              <a:t>; Savannah Gandy, Julie Attwood; Sarah Heiniger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4F8735-EFCE-BF05-4124-A569F52B3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956" y="702590"/>
            <a:ext cx="1371501" cy="17878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47009C-6396-BF51-BF9F-BD8044DCD1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4638" y="3184674"/>
            <a:ext cx="2412137" cy="73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48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860227"/>
          </a:xfrm>
          <a:prstGeom prst="rect">
            <a:avLst/>
          </a:prstGeom>
          <a:solidFill>
            <a:srgbClr val="1C2833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/>
          <p:cNvSpPr/>
          <p:nvPr/>
        </p:nvSpPr>
        <p:spPr>
          <a:xfrm>
            <a:off x="0" y="841177"/>
            <a:ext cx="9144000" cy="0"/>
          </a:xfrm>
          <a:prstGeom prst="line">
            <a:avLst/>
          </a:prstGeom>
          <a:noFill/>
          <a:ln w="38100">
            <a:solidFill>
              <a:srgbClr val="16A08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317450" y="152400"/>
            <a:ext cx="8679281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Preliminary Focus Group Findings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317450" y="501551"/>
            <a:ext cx="8679281" cy="1681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200"/>
              </a:spcBef>
              <a:buNone/>
            </a:pPr>
            <a:r>
              <a:rPr lang="en-US" sz="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Administrators</a:t>
            </a:r>
            <a:r>
              <a:rPr lang="en-US" sz="1100" dirty="0">
                <a:solidFill>
                  <a:srgbClr val="16A0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Teachers</a:t>
            </a:r>
            <a:r>
              <a:rPr lang="en-US" sz="1100" dirty="0">
                <a:solidFill>
                  <a:srgbClr val="16A0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Parents</a:t>
            </a:r>
            <a:endParaRPr lang="en-US" sz="1100" dirty="0"/>
          </a:p>
        </p:txBody>
      </p:sp>
      <p:sp>
        <p:nvSpPr>
          <p:cNvPr id="6" name="Text 4"/>
          <p:cNvSpPr/>
          <p:nvPr/>
        </p:nvSpPr>
        <p:spPr>
          <a:xfrm>
            <a:off x="317450" y="925283"/>
            <a:ext cx="5114300" cy="2142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600"/>
              </a:spcAft>
              <a:buNone/>
            </a:pPr>
            <a:r>
              <a:rPr lang="en-US" sz="1400" b="1" dirty="0">
                <a:solidFill>
                  <a:srgbClr val="1C2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Intersecting Factors Identified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317450" y="1215777"/>
            <a:ext cx="5014020" cy="234851"/>
          </a:xfrm>
          <a:prstGeom prst="roundRect">
            <a:avLst>
              <a:gd name="adj" fmla="val 16223"/>
            </a:avLst>
          </a:prstGeom>
          <a:solidFill>
            <a:srgbClr val="16A08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392353" y="1225154"/>
            <a:ext cx="4958852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Child-Level Factors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418951" y="1514029"/>
            <a:ext cx="4811018" cy="342900"/>
          </a:xfrm>
          <a:prstGeom prst="rect">
            <a:avLst/>
          </a:prstGeom>
          <a:noFill/>
          <a:ln/>
        </p:spPr>
        <p:txBody>
          <a:bodyPr wrap="square" lIns="95250" tIns="0" rIns="0" bIns="0" rtlCol="0" anchor="t"/>
          <a:lstStyle/>
          <a:p>
            <a:pPr marL="95250" indent="-95250" algn="l">
              <a:buSzPct val="100000"/>
              <a:buChar char="•"/>
            </a:pPr>
            <a:r>
              <a:rPr lang="en-US" sz="13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Developmental delays and sensory processing issues</a:t>
            </a:r>
            <a:endParaRPr lang="en-US" sz="1300" dirty="0"/>
          </a:p>
          <a:p>
            <a:pPr marL="95250" indent="-95250" algn="l">
              <a:buSzPct val="100000"/>
              <a:buChar char="•"/>
            </a:pPr>
            <a:r>
              <a:rPr lang="en-US" sz="13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Diagnosed/undiagnosed conditions (autism, ADHD)</a:t>
            </a:r>
            <a:endParaRPr lang="en-US" sz="1300" dirty="0"/>
          </a:p>
          <a:p>
            <a:pPr marL="95250" indent="-95250" algn="l">
              <a:buSzPct val="100000"/>
              <a:buChar char="•"/>
            </a:pPr>
            <a:r>
              <a:rPr lang="en-US" sz="13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Emotional dysregulation challenges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313982" y="2193280"/>
            <a:ext cx="5014020" cy="234851"/>
          </a:xfrm>
          <a:prstGeom prst="roundRect">
            <a:avLst>
              <a:gd name="adj" fmla="val 16223"/>
            </a:avLst>
          </a:prstGeom>
          <a:solidFill>
            <a:srgbClr val="16A08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388885" y="2202657"/>
            <a:ext cx="4958852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Family Factors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418951" y="2551810"/>
            <a:ext cx="4811018" cy="342900"/>
          </a:xfrm>
          <a:prstGeom prst="rect">
            <a:avLst/>
          </a:prstGeom>
          <a:noFill/>
          <a:ln/>
        </p:spPr>
        <p:txBody>
          <a:bodyPr wrap="square" lIns="95250" tIns="0" rIns="0" bIns="0" rtlCol="0" anchor="t"/>
          <a:lstStyle/>
          <a:p>
            <a:pPr marL="95250" indent="-95250" algn="l">
              <a:buSzPct val="100000"/>
              <a:buChar char="•"/>
            </a:pPr>
            <a:r>
              <a:rPr lang="en-US" sz="13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Home instability and inconsistent parenting</a:t>
            </a:r>
            <a:endParaRPr lang="en-US" sz="1300" dirty="0"/>
          </a:p>
          <a:p>
            <a:pPr marL="95250" indent="-95250" algn="l">
              <a:buSzPct val="100000"/>
              <a:buChar char="•"/>
            </a:pPr>
            <a:r>
              <a:rPr lang="en-US" sz="13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Technology dependence (new contemporary factor)</a:t>
            </a:r>
            <a:endParaRPr lang="en-US" sz="1300" dirty="0"/>
          </a:p>
          <a:p>
            <a:pPr marL="95250" indent="-95250" algn="l">
              <a:buSzPct val="100000"/>
              <a:buChar char="•"/>
            </a:pPr>
            <a:r>
              <a:rPr lang="en-US" sz="13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Parent stress and unavailability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297715" y="3243858"/>
            <a:ext cx="5014020" cy="234851"/>
          </a:xfrm>
          <a:prstGeom prst="roundRect">
            <a:avLst>
              <a:gd name="adj" fmla="val 16223"/>
            </a:avLst>
          </a:prstGeom>
          <a:solidFill>
            <a:srgbClr val="16A08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372618" y="3253236"/>
            <a:ext cx="4958852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Environmental Triggers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392353" y="3670359"/>
            <a:ext cx="4811018" cy="342900"/>
          </a:xfrm>
          <a:prstGeom prst="rect">
            <a:avLst/>
          </a:prstGeom>
          <a:noFill/>
          <a:ln/>
        </p:spPr>
        <p:txBody>
          <a:bodyPr wrap="square" lIns="95250" tIns="0" rIns="0" bIns="0" rtlCol="0" anchor="t"/>
          <a:lstStyle/>
          <a:p>
            <a:pPr marL="95250" indent="-95250" algn="l">
              <a:buSzPct val="100000"/>
              <a:buChar char="•"/>
            </a:pPr>
            <a:r>
              <a:rPr lang="en-US" sz="13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Transitions and unstructured time</a:t>
            </a:r>
            <a:endParaRPr lang="en-US" sz="1300" dirty="0"/>
          </a:p>
          <a:p>
            <a:pPr marL="95250" indent="-95250" algn="l">
              <a:buSzPct val="100000"/>
              <a:buChar char="•"/>
            </a:pPr>
            <a:r>
              <a:rPr lang="en-US" sz="13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Peer interactions and conflicts</a:t>
            </a:r>
            <a:endParaRPr lang="en-US" sz="1300" dirty="0"/>
          </a:p>
          <a:p>
            <a:pPr marL="95250" indent="-95250" algn="l">
              <a:buSzPct val="100000"/>
              <a:buChar char="•"/>
            </a:pPr>
            <a:r>
              <a:rPr lang="en-US" sz="13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Time of day effects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317450" y="4357539"/>
            <a:ext cx="5014020" cy="585062"/>
          </a:xfrm>
          <a:prstGeom prst="roundRect">
            <a:avLst>
              <a:gd name="adj" fmla="val 9091"/>
            </a:avLst>
          </a:prstGeom>
          <a:solidFill>
            <a:srgbClr val="E07A5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345034" y="4443561"/>
            <a:ext cx="495885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 Finding:</a:t>
            </a: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COVID-19 created a distinct cohort with unique developmental and behavioral challenges</a:t>
            </a:r>
            <a:endParaRPr lang="en-US" sz="1400" dirty="0"/>
          </a:p>
        </p:txBody>
      </p:sp>
      <p:sp>
        <p:nvSpPr>
          <p:cNvPr id="21" name="Text 19"/>
          <p:cNvSpPr/>
          <p:nvPr/>
        </p:nvSpPr>
        <p:spPr>
          <a:xfrm>
            <a:off x="5483870" y="936426"/>
            <a:ext cx="3409533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600"/>
              </a:spcAft>
              <a:buNone/>
            </a:pPr>
            <a:r>
              <a:rPr lang="en-US" sz="1400" b="1" dirty="0">
                <a:solidFill>
                  <a:srgbClr val="1C2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System-Level Challenges</a:t>
            </a:r>
            <a:endParaRPr lang="en-US" sz="1400" dirty="0"/>
          </a:p>
        </p:txBody>
      </p:sp>
      <p:sp>
        <p:nvSpPr>
          <p:cNvPr id="22" name="Text 20"/>
          <p:cNvSpPr/>
          <p:nvPr/>
        </p:nvSpPr>
        <p:spPr>
          <a:xfrm>
            <a:off x="5483869" y="1215777"/>
            <a:ext cx="3512837" cy="479227"/>
          </a:xfrm>
          <a:prstGeom prst="roundRect">
            <a:avLst>
              <a:gd name="adj" fmla="val 5300"/>
            </a:avLst>
          </a:prstGeom>
          <a:solidFill>
            <a:srgbClr val="FFF4F0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3" name="Shape 21"/>
          <p:cNvSpPr/>
          <p:nvPr/>
        </p:nvSpPr>
        <p:spPr>
          <a:xfrm>
            <a:off x="5502920" y="1215777"/>
            <a:ext cx="0" cy="479227"/>
          </a:xfrm>
          <a:prstGeom prst="line">
            <a:avLst/>
          </a:prstGeom>
          <a:noFill/>
          <a:ln w="38100">
            <a:solidFill>
              <a:srgbClr val="E07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22"/>
          <p:cNvSpPr/>
          <p:nvPr/>
        </p:nvSpPr>
        <p:spPr>
          <a:xfrm>
            <a:off x="5546063" y="1255930"/>
            <a:ext cx="3163610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300"/>
              </a:spcAft>
              <a:buNone/>
            </a:pPr>
            <a:r>
              <a:rPr lang="en-US" sz="1400" b="1" dirty="0">
                <a:solidFill>
                  <a:srgbClr val="E07A5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Staffing Crisis</a:t>
            </a:r>
            <a:endParaRPr lang="en-US" sz="1400" dirty="0"/>
          </a:p>
        </p:txBody>
      </p:sp>
      <p:sp>
        <p:nvSpPr>
          <p:cNvPr id="25" name="Text 23"/>
          <p:cNvSpPr/>
          <p:nvPr/>
        </p:nvSpPr>
        <p:spPr>
          <a:xfrm>
            <a:off x="5546063" y="1488728"/>
            <a:ext cx="3163610" cy="1047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Teacher burnout &amp; turnover</a:t>
            </a:r>
            <a:endParaRPr lang="en-US" sz="1300" dirty="0"/>
          </a:p>
        </p:txBody>
      </p:sp>
      <p:sp>
        <p:nvSpPr>
          <p:cNvPr id="26" name="Text 24"/>
          <p:cNvSpPr/>
          <p:nvPr/>
        </p:nvSpPr>
        <p:spPr>
          <a:xfrm>
            <a:off x="5483869" y="1771204"/>
            <a:ext cx="3512837" cy="479227"/>
          </a:xfrm>
          <a:prstGeom prst="roundRect">
            <a:avLst>
              <a:gd name="adj" fmla="val 5300"/>
            </a:avLst>
          </a:prstGeom>
          <a:solidFill>
            <a:srgbClr val="FFF4F0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7" name="Shape 25"/>
          <p:cNvSpPr/>
          <p:nvPr/>
        </p:nvSpPr>
        <p:spPr>
          <a:xfrm>
            <a:off x="5502920" y="1771204"/>
            <a:ext cx="0" cy="479227"/>
          </a:xfrm>
          <a:prstGeom prst="line">
            <a:avLst/>
          </a:prstGeom>
          <a:noFill/>
          <a:ln w="38100">
            <a:solidFill>
              <a:srgbClr val="E07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26"/>
          <p:cNvSpPr/>
          <p:nvPr/>
        </p:nvSpPr>
        <p:spPr>
          <a:xfrm>
            <a:off x="5546063" y="1771203"/>
            <a:ext cx="3163610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300"/>
              </a:spcAft>
              <a:buNone/>
            </a:pPr>
            <a:r>
              <a:rPr lang="en-US" sz="1400" b="1" dirty="0">
                <a:solidFill>
                  <a:srgbClr val="E07A5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Service Gaps</a:t>
            </a:r>
            <a:endParaRPr lang="en-US" sz="1400" dirty="0"/>
          </a:p>
        </p:txBody>
      </p:sp>
      <p:sp>
        <p:nvSpPr>
          <p:cNvPr id="29" name="Text 27"/>
          <p:cNvSpPr/>
          <p:nvPr/>
        </p:nvSpPr>
        <p:spPr>
          <a:xfrm>
            <a:off x="5546063" y="1978657"/>
            <a:ext cx="3274759" cy="2280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Mental health &amp; therapeutic services leaving </a:t>
            </a:r>
            <a:endParaRPr lang="en-US" sz="1300" dirty="0"/>
          </a:p>
        </p:txBody>
      </p:sp>
      <p:sp>
        <p:nvSpPr>
          <p:cNvPr id="30" name="Text 28"/>
          <p:cNvSpPr/>
          <p:nvPr/>
        </p:nvSpPr>
        <p:spPr>
          <a:xfrm>
            <a:off x="5483869" y="2326630"/>
            <a:ext cx="3512839" cy="479227"/>
          </a:xfrm>
          <a:prstGeom prst="roundRect">
            <a:avLst>
              <a:gd name="adj" fmla="val 5300"/>
            </a:avLst>
          </a:prstGeom>
          <a:solidFill>
            <a:srgbClr val="FFF4F0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1" name="Shape 29"/>
          <p:cNvSpPr/>
          <p:nvPr/>
        </p:nvSpPr>
        <p:spPr>
          <a:xfrm>
            <a:off x="5502920" y="2326630"/>
            <a:ext cx="0" cy="479227"/>
          </a:xfrm>
          <a:prstGeom prst="line">
            <a:avLst/>
          </a:prstGeom>
          <a:noFill/>
          <a:ln w="38100">
            <a:solidFill>
              <a:srgbClr val="E07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 30"/>
          <p:cNvSpPr/>
          <p:nvPr/>
        </p:nvSpPr>
        <p:spPr>
          <a:xfrm>
            <a:off x="5546063" y="2368137"/>
            <a:ext cx="3163610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300"/>
              </a:spcAft>
              <a:buNone/>
            </a:pPr>
            <a:r>
              <a:rPr lang="en-US" sz="1400" b="1" dirty="0">
                <a:solidFill>
                  <a:srgbClr val="E07A5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Resource Scarcity</a:t>
            </a:r>
            <a:endParaRPr lang="en-US" sz="1400" dirty="0"/>
          </a:p>
        </p:txBody>
      </p:sp>
      <p:sp>
        <p:nvSpPr>
          <p:cNvPr id="33" name="Text 31"/>
          <p:cNvSpPr/>
          <p:nvPr/>
        </p:nvSpPr>
        <p:spPr>
          <a:xfrm>
            <a:off x="5546063" y="2589626"/>
            <a:ext cx="3163610" cy="1047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Funding constraints limit implementation</a:t>
            </a:r>
            <a:endParaRPr lang="en-US" sz="1300" dirty="0"/>
          </a:p>
        </p:txBody>
      </p:sp>
      <p:sp>
        <p:nvSpPr>
          <p:cNvPr id="34" name="Text 32"/>
          <p:cNvSpPr/>
          <p:nvPr/>
        </p:nvSpPr>
        <p:spPr>
          <a:xfrm>
            <a:off x="5483869" y="2882057"/>
            <a:ext cx="3512851" cy="479227"/>
          </a:xfrm>
          <a:prstGeom prst="roundRect">
            <a:avLst>
              <a:gd name="adj" fmla="val 5300"/>
            </a:avLst>
          </a:prstGeom>
          <a:solidFill>
            <a:srgbClr val="FFF4F0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5" name="Shape 33"/>
          <p:cNvSpPr/>
          <p:nvPr/>
        </p:nvSpPr>
        <p:spPr>
          <a:xfrm>
            <a:off x="5502920" y="2882057"/>
            <a:ext cx="0" cy="479227"/>
          </a:xfrm>
          <a:prstGeom prst="line">
            <a:avLst/>
          </a:prstGeom>
          <a:noFill/>
          <a:ln w="38100">
            <a:solidFill>
              <a:srgbClr val="E07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6" name="Text 34"/>
          <p:cNvSpPr/>
          <p:nvPr/>
        </p:nvSpPr>
        <p:spPr>
          <a:xfrm>
            <a:off x="5546063" y="2921228"/>
            <a:ext cx="3163610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300"/>
              </a:spcAft>
              <a:buNone/>
            </a:pPr>
            <a:r>
              <a:rPr lang="en-US" sz="1400" b="1" dirty="0">
                <a:solidFill>
                  <a:srgbClr val="E07A5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Training Gaps</a:t>
            </a:r>
            <a:endParaRPr lang="en-US" sz="1400" dirty="0"/>
          </a:p>
        </p:txBody>
      </p:sp>
      <p:sp>
        <p:nvSpPr>
          <p:cNvPr id="37" name="Text 35"/>
          <p:cNvSpPr/>
          <p:nvPr/>
        </p:nvSpPr>
        <p:spPr>
          <a:xfrm>
            <a:off x="5546062" y="3135381"/>
            <a:ext cx="334267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Especially for practical behavior management</a:t>
            </a:r>
            <a:endParaRPr lang="en-US" sz="1300" dirty="0"/>
          </a:p>
        </p:txBody>
      </p:sp>
      <p:sp>
        <p:nvSpPr>
          <p:cNvPr id="38" name="Text 36"/>
          <p:cNvSpPr/>
          <p:nvPr/>
        </p:nvSpPr>
        <p:spPr>
          <a:xfrm>
            <a:off x="5483869" y="3437483"/>
            <a:ext cx="3512833" cy="864840"/>
          </a:xfrm>
          <a:prstGeom prst="roundRect">
            <a:avLst>
              <a:gd name="adj" fmla="val 3557"/>
            </a:avLst>
          </a:prstGeom>
          <a:solidFill>
            <a:srgbClr val="FFF4F0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9" name="Shape 37"/>
          <p:cNvSpPr/>
          <p:nvPr/>
        </p:nvSpPr>
        <p:spPr>
          <a:xfrm>
            <a:off x="5502920" y="3437483"/>
            <a:ext cx="0" cy="714077"/>
          </a:xfrm>
          <a:prstGeom prst="line">
            <a:avLst/>
          </a:prstGeom>
          <a:noFill/>
          <a:ln w="38100">
            <a:solidFill>
              <a:srgbClr val="E07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0" name="Text 38"/>
          <p:cNvSpPr/>
          <p:nvPr/>
        </p:nvSpPr>
        <p:spPr>
          <a:xfrm>
            <a:off x="5546063" y="3478709"/>
            <a:ext cx="3163610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300"/>
              </a:spcAft>
              <a:buNone/>
            </a:pPr>
            <a:r>
              <a:rPr lang="en-US" sz="1400" b="1" dirty="0">
                <a:solidFill>
                  <a:srgbClr val="E07A5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Interaction Effects</a:t>
            </a:r>
            <a:endParaRPr lang="en-US" sz="1400" dirty="0"/>
          </a:p>
        </p:txBody>
      </p:sp>
      <p:sp>
        <p:nvSpPr>
          <p:cNvPr id="41" name="Text 39"/>
          <p:cNvSpPr/>
          <p:nvPr/>
        </p:nvSpPr>
        <p:spPr>
          <a:xfrm>
            <a:off x="5577078" y="3698934"/>
            <a:ext cx="3419651" cy="314325"/>
          </a:xfrm>
          <a:prstGeom prst="rect">
            <a:avLst/>
          </a:prstGeom>
          <a:noFill/>
          <a:ln/>
        </p:spPr>
        <p:txBody>
          <a:bodyPr wrap="square" lIns="76200" tIns="0" rIns="0" bIns="0" rtlCol="0" anchor="t"/>
          <a:lstStyle/>
          <a:p>
            <a:pPr marL="76200" indent="-76200" algn="l">
              <a:buSzPct val="100000"/>
              <a:buChar char="•"/>
            </a:pPr>
            <a:r>
              <a:rPr lang="en-US" sz="125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Home-school disconnect</a:t>
            </a:r>
            <a:endParaRPr lang="en-US" sz="1250" dirty="0"/>
          </a:p>
          <a:p>
            <a:pPr marL="76200" indent="-76200" algn="l">
              <a:buSzPct val="100000"/>
              <a:buChar char="•"/>
            </a:pPr>
            <a:r>
              <a:rPr lang="en-US" sz="125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Communication breakdowns</a:t>
            </a:r>
            <a:endParaRPr lang="en-US" sz="1250" dirty="0"/>
          </a:p>
          <a:p>
            <a:pPr marL="76200" indent="-76200" algn="l">
              <a:buSzPct val="100000"/>
              <a:buChar char="•"/>
            </a:pPr>
            <a:r>
              <a:rPr lang="en-US" sz="125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Limited collaboration time</a:t>
            </a:r>
            <a:endParaRPr lang="en-US" sz="1250" dirty="0"/>
          </a:p>
        </p:txBody>
      </p:sp>
      <p:sp>
        <p:nvSpPr>
          <p:cNvPr id="42" name="Text 40"/>
          <p:cNvSpPr/>
          <p:nvPr/>
        </p:nvSpPr>
        <p:spPr>
          <a:xfrm>
            <a:off x="5483870" y="4318664"/>
            <a:ext cx="3342680" cy="635000"/>
          </a:xfrm>
          <a:prstGeom prst="roundRect">
            <a:avLst>
              <a:gd name="adj" fmla="val 10000"/>
            </a:avLst>
          </a:prstGeom>
          <a:solidFill>
            <a:srgbClr val="1C2833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1400" dirty="0"/>
          </a:p>
        </p:txBody>
      </p:sp>
      <p:sp>
        <p:nvSpPr>
          <p:cNvPr id="43" name="Text 41"/>
          <p:cNvSpPr/>
          <p:nvPr/>
        </p:nvSpPr>
        <p:spPr>
          <a:xfrm>
            <a:off x="5528167" y="4355226"/>
            <a:ext cx="325408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"Exclusionary discipline often results from system failures rather than child behaviors alone"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844451"/>
          </a:xfrm>
          <a:prstGeom prst="rect">
            <a:avLst/>
          </a:prstGeom>
          <a:solidFill>
            <a:srgbClr val="1C2833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/>
          <p:cNvSpPr/>
          <p:nvPr/>
        </p:nvSpPr>
        <p:spPr>
          <a:xfrm>
            <a:off x="0" y="825401"/>
            <a:ext cx="9144000" cy="0"/>
          </a:xfrm>
          <a:prstGeom prst="line">
            <a:avLst/>
          </a:prstGeom>
          <a:noFill/>
          <a:ln w="38100">
            <a:solidFill>
              <a:srgbClr val="16A08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317450" y="152400"/>
            <a:ext cx="8679281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Stakeholder Perspectives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317450" y="501551"/>
            <a:ext cx="8679281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200"/>
              </a:spcBef>
              <a:buNone/>
            </a:pPr>
            <a:r>
              <a:rPr lang="en-US" sz="1100" i="1" dirty="0">
                <a:solidFill>
                  <a:srgbClr val="16A0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Distinct Viewpoints and Shared Concerns</a:t>
            </a:r>
            <a:endParaRPr lang="en-US" sz="1100" dirty="0"/>
          </a:p>
        </p:txBody>
      </p:sp>
      <p:sp>
        <p:nvSpPr>
          <p:cNvPr id="6" name="Text 4"/>
          <p:cNvSpPr/>
          <p:nvPr/>
        </p:nvSpPr>
        <p:spPr>
          <a:xfrm>
            <a:off x="317450" y="971401"/>
            <a:ext cx="2751683" cy="3225625"/>
          </a:xfrm>
          <a:prstGeom prst="roundRect">
            <a:avLst>
              <a:gd name="adj" fmla="val 1385"/>
            </a:avLst>
          </a:prstGeom>
          <a:solidFill>
            <a:srgbClr val="FFFFFF"/>
          </a:solidFill>
          <a:ln/>
          <a:effectLst>
            <a:outerShdw blurRad="28575" dist="13470" dir="2700000" algn="bl" rotWithShape="0">
              <a:srgbClr val="000000">
                <a:alpha val="10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262565" y="877403"/>
            <a:ext cx="2720329" cy="273126"/>
          </a:xfrm>
          <a:prstGeom prst="roundRect">
            <a:avLst>
              <a:gd name="adj" fmla="val 26667"/>
            </a:avLst>
          </a:prstGeom>
          <a:solidFill>
            <a:schemeClr val="bg2">
              <a:lumMod val="75000"/>
            </a:schemeClr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336039" y="867929"/>
            <a:ext cx="280671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Administrators (n=10)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262416" y="1215776"/>
            <a:ext cx="2705217" cy="1215249"/>
          </a:xfrm>
          <a:prstGeom prst="roundRect">
            <a:avLst>
              <a:gd name="adj" fmla="val 4191"/>
            </a:avLst>
          </a:prstGeom>
          <a:solidFill>
            <a:srgbClr val="F5F5F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403988" y="1229062"/>
            <a:ext cx="2470318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00"/>
              </a:spcAft>
              <a:buNone/>
            </a:pPr>
            <a:r>
              <a:rPr lang="en-US" sz="1300" b="1" dirty="0">
                <a:solidFill>
                  <a:srgbClr val="1C2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Emphasize: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317450" y="1418779"/>
            <a:ext cx="2586782" cy="314325"/>
          </a:xfrm>
          <a:prstGeom prst="rect">
            <a:avLst/>
          </a:prstGeom>
          <a:noFill/>
          <a:ln/>
        </p:spPr>
        <p:txBody>
          <a:bodyPr wrap="square" lIns="76200" tIns="0" rIns="0" bIns="0" rtlCol="0" anchor="t"/>
          <a:lstStyle/>
          <a:p>
            <a:pPr marL="76200" indent="-76200" algn="l">
              <a:buSzPct val="100000"/>
              <a:buChar char="•"/>
            </a:pPr>
            <a:r>
              <a:rPr lang="en-US" sz="12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Need for comprehensive support systems</a:t>
            </a:r>
            <a:endParaRPr lang="en-US" sz="1200" dirty="0"/>
          </a:p>
          <a:p>
            <a:pPr marL="76200" indent="-76200" algn="l">
              <a:buSzPct val="100000"/>
              <a:buChar char="•"/>
            </a:pPr>
            <a:r>
              <a:rPr lang="en-US" sz="12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Importance of prevention &amp; early intervention</a:t>
            </a:r>
            <a:endParaRPr lang="en-US" sz="1200" dirty="0"/>
          </a:p>
          <a:p>
            <a:pPr marL="76200" indent="-76200" algn="l">
              <a:buSzPct val="100000"/>
              <a:buChar char="•"/>
            </a:pPr>
            <a:r>
              <a:rPr lang="en-US" sz="12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Challenges with policy implementation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243827" y="2551894"/>
            <a:ext cx="2738918" cy="1084250"/>
          </a:xfrm>
          <a:prstGeom prst="roundRect">
            <a:avLst>
              <a:gd name="adj" fmla="val 4191"/>
            </a:avLst>
          </a:prstGeom>
          <a:solidFill>
            <a:srgbClr val="F5F5F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298114" y="2642809"/>
            <a:ext cx="2654705" cy="95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00"/>
              </a:spcAft>
              <a:buNone/>
            </a:pPr>
            <a:r>
              <a:rPr lang="en-US" sz="1300" b="1" dirty="0">
                <a:solidFill>
                  <a:srgbClr val="1C2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 Concerns: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301730" y="2863272"/>
            <a:ext cx="2602651" cy="262511"/>
          </a:xfrm>
          <a:prstGeom prst="rect">
            <a:avLst/>
          </a:prstGeom>
          <a:noFill/>
          <a:ln/>
        </p:spPr>
        <p:txBody>
          <a:bodyPr wrap="square" lIns="76200" tIns="0" rIns="0" bIns="0" rtlCol="0" anchor="t"/>
          <a:lstStyle/>
          <a:p>
            <a:pPr marL="76200" indent="-76200" algn="l">
              <a:buSzPct val="100000"/>
              <a:buChar char="•"/>
            </a:pPr>
            <a:r>
              <a:rPr lang="en-US" sz="12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Staffing crisis impacts everything</a:t>
            </a:r>
            <a:endParaRPr lang="en-US" sz="1200" dirty="0"/>
          </a:p>
          <a:p>
            <a:pPr marL="76200" indent="-76200" algn="l">
              <a:buSzPct val="100000"/>
              <a:buChar char="•"/>
            </a:pPr>
            <a:r>
              <a:rPr lang="en-US" sz="12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Balancing individual needs with program safety</a:t>
            </a:r>
            <a:endParaRPr lang="en-US" sz="1200" dirty="0"/>
          </a:p>
          <a:p>
            <a:pPr marL="76200" indent="-76200" algn="l">
              <a:buSzPct val="100000"/>
              <a:buChar char="•"/>
            </a:pPr>
            <a:r>
              <a:rPr lang="en-US" sz="12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Resource allocation decisions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262416" y="3687880"/>
            <a:ext cx="2705217" cy="404893"/>
          </a:xfrm>
          <a:prstGeom prst="roundRect">
            <a:avLst>
              <a:gd name="adj" fmla="val 10968"/>
            </a:avLst>
          </a:prstGeom>
          <a:solidFill>
            <a:srgbClr val="E8F4F8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17450" y="3698894"/>
            <a:ext cx="2650183" cy="1334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i="1" dirty="0">
                <a:solidFill>
                  <a:srgbClr val="1C2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"We need system-level solutions, not band-aids"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3196084" y="971401"/>
            <a:ext cx="2751683" cy="3221656"/>
          </a:xfrm>
          <a:prstGeom prst="roundRect">
            <a:avLst>
              <a:gd name="adj" fmla="val 1385"/>
            </a:avLst>
          </a:prstGeom>
          <a:solidFill>
            <a:srgbClr val="FFFFFF"/>
          </a:solidFill>
          <a:ln/>
          <a:effectLst>
            <a:outerShdw blurRad="28575" dist="13470" dir="2700000" algn="bl" rotWithShape="0">
              <a:srgbClr val="000000">
                <a:alpha val="10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3141050" y="906365"/>
            <a:ext cx="2878634" cy="229122"/>
          </a:xfrm>
          <a:prstGeom prst="roundRect">
            <a:avLst>
              <a:gd name="adj" fmla="val 26667"/>
            </a:avLst>
          </a:prstGeom>
          <a:solidFill>
            <a:srgbClr val="E07A5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3196084" y="890438"/>
            <a:ext cx="280671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Teachers (n=19)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3242551" y="1199541"/>
            <a:ext cx="2470318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00"/>
              </a:spcAft>
              <a:buNone/>
            </a:pPr>
            <a:r>
              <a:rPr lang="en-US" sz="1300" b="1" dirty="0">
                <a:solidFill>
                  <a:srgbClr val="E07A5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Highlight:</a:t>
            </a:r>
            <a:endParaRPr lang="en-US" sz="1300" dirty="0"/>
          </a:p>
        </p:txBody>
      </p:sp>
      <p:sp>
        <p:nvSpPr>
          <p:cNvPr id="22" name="Text 20"/>
          <p:cNvSpPr/>
          <p:nvPr/>
        </p:nvSpPr>
        <p:spPr>
          <a:xfrm>
            <a:off x="3170633" y="1440647"/>
            <a:ext cx="2752344" cy="419100"/>
          </a:xfrm>
          <a:prstGeom prst="rect">
            <a:avLst/>
          </a:prstGeom>
          <a:noFill/>
          <a:ln/>
        </p:spPr>
        <p:txBody>
          <a:bodyPr wrap="square" lIns="76200" tIns="0" rIns="0" bIns="0" rtlCol="0" anchor="t"/>
          <a:lstStyle/>
          <a:p>
            <a:pPr marL="76200" indent="-76200" algn="l">
              <a:buSzPct val="100000"/>
              <a:buChar char="•"/>
            </a:pPr>
            <a:r>
              <a:rPr lang="en-US" sz="125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Emotional toll &amp; need for breaks</a:t>
            </a:r>
            <a:endParaRPr lang="en-US" sz="1250" dirty="0"/>
          </a:p>
          <a:p>
            <a:pPr marL="76200" indent="-76200" algn="l">
              <a:buSzPct val="100000"/>
              <a:buChar char="•"/>
            </a:pPr>
            <a:r>
              <a:rPr lang="en-US" sz="125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Lack of preparation for behaviors</a:t>
            </a:r>
            <a:endParaRPr lang="en-US" sz="1250" dirty="0"/>
          </a:p>
          <a:p>
            <a:pPr marL="76200" indent="-76200" algn="l">
              <a:buSzPct val="100000"/>
              <a:buChar char="•"/>
            </a:pPr>
            <a:r>
              <a:rPr lang="en-US" sz="125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Disconnect between decision-makers &amp; classroom reality</a:t>
            </a:r>
            <a:endParaRPr lang="en-US" sz="1250" dirty="0"/>
          </a:p>
        </p:txBody>
      </p:sp>
      <p:sp>
        <p:nvSpPr>
          <p:cNvPr id="23" name="Text 21"/>
          <p:cNvSpPr/>
          <p:nvPr/>
        </p:nvSpPr>
        <p:spPr>
          <a:xfrm>
            <a:off x="3141050" y="2213234"/>
            <a:ext cx="2751683" cy="1422760"/>
          </a:xfrm>
          <a:prstGeom prst="roundRect">
            <a:avLst>
              <a:gd name="adj" fmla="val 3114"/>
            </a:avLst>
          </a:prstGeom>
          <a:solidFill>
            <a:srgbClr val="F5F5F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4" name="Text 22"/>
          <p:cNvSpPr/>
          <p:nvPr/>
        </p:nvSpPr>
        <p:spPr>
          <a:xfrm>
            <a:off x="3180233" y="2255983"/>
            <a:ext cx="2470318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00"/>
              </a:spcAft>
              <a:buNone/>
            </a:pPr>
            <a:r>
              <a:rPr lang="en-US" sz="1300" b="1" dirty="0">
                <a:solidFill>
                  <a:srgbClr val="E07A5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Daily Struggles:</a:t>
            </a:r>
            <a:endParaRPr lang="en-US" sz="1300" dirty="0"/>
          </a:p>
        </p:txBody>
      </p:sp>
      <p:sp>
        <p:nvSpPr>
          <p:cNvPr id="25" name="Text 23"/>
          <p:cNvSpPr/>
          <p:nvPr/>
        </p:nvSpPr>
        <p:spPr>
          <a:xfrm>
            <a:off x="3180233" y="2459466"/>
            <a:ext cx="2657665" cy="523875"/>
          </a:xfrm>
          <a:prstGeom prst="rect">
            <a:avLst/>
          </a:prstGeom>
          <a:noFill/>
          <a:ln/>
        </p:spPr>
        <p:txBody>
          <a:bodyPr wrap="square" lIns="76200" tIns="0" rIns="0" bIns="0" rtlCol="0" anchor="t"/>
          <a:lstStyle/>
          <a:p>
            <a:pPr marL="76200" indent="-76200" algn="l">
              <a:buSzPct val="100000"/>
              <a:buChar char="•"/>
            </a:pPr>
            <a:r>
              <a:rPr lang="en-US" sz="13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Managing multiple challenging behaviors simultaneously</a:t>
            </a:r>
            <a:endParaRPr lang="en-US" sz="1300" dirty="0"/>
          </a:p>
          <a:p>
            <a:pPr marL="76200" indent="-76200" algn="l">
              <a:buSzPct val="100000"/>
              <a:buChar char="•"/>
            </a:pPr>
            <a:r>
              <a:rPr lang="en-US" sz="13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Protecting other children while supporting struggling ones</a:t>
            </a:r>
            <a:endParaRPr lang="en-US" sz="1300" dirty="0"/>
          </a:p>
          <a:p>
            <a:pPr marL="76200" indent="-76200" algn="l">
              <a:buSzPct val="100000"/>
              <a:buChar char="•"/>
            </a:pPr>
            <a:r>
              <a:rPr lang="en-US" sz="13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Time constraints limit individualized approaches</a:t>
            </a:r>
            <a:endParaRPr lang="en-US" sz="1300" dirty="0"/>
          </a:p>
        </p:txBody>
      </p:sp>
      <p:sp>
        <p:nvSpPr>
          <p:cNvPr id="27" name="Text 25"/>
          <p:cNvSpPr/>
          <p:nvPr/>
        </p:nvSpPr>
        <p:spPr>
          <a:xfrm>
            <a:off x="3336766" y="3748719"/>
            <a:ext cx="2470318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i="1" dirty="0">
                <a:solidFill>
                  <a:srgbClr val="E07A5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"We're expected to be therapists without the training or support"</a:t>
            </a:r>
            <a:endParaRPr lang="en-US" sz="1300" dirty="0"/>
          </a:p>
        </p:txBody>
      </p:sp>
      <p:sp>
        <p:nvSpPr>
          <p:cNvPr id="28" name="Text 26"/>
          <p:cNvSpPr/>
          <p:nvPr/>
        </p:nvSpPr>
        <p:spPr>
          <a:xfrm>
            <a:off x="6074718" y="971401"/>
            <a:ext cx="2903424" cy="3230832"/>
          </a:xfrm>
          <a:prstGeom prst="roundRect">
            <a:avLst>
              <a:gd name="adj" fmla="val 1385"/>
            </a:avLst>
          </a:prstGeom>
          <a:solidFill>
            <a:srgbClr val="FFFFFF"/>
          </a:solidFill>
          <a:ln/>
          <a:effectLst>
            <a:outerShdw blurRad="28575" dist="13470" dir="2700000" algn="bl" rotWithShape="0">
              <a:srgbClr val="000000">
                <a:alpha val="10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9" name="Text 27"/>
          <p:cNvSpPr/>
          <p:nvPr/>
        </p:nvSpPr>
        <p:spPr>
          <a:xfrm>
            <a:off x="6056129" y="915618"/>
            <a:ext cx="2922013" cy="207911"/>
          </a:xfrm>
          <a:prstGeom prst="roundRect">
            <a:avLst>
              <a:gd name="adj" fmla="val 26667"/>
            </a:avLst>
          </a:prstGeom>
          <a:solidFill>
            <a:srgbClr val="16A08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0" name="Text 28"/>
          <p:cNvSpPr/>
          <p:nvPr/>
        </p:nvSpPr>
        <p:spPr>
          <a:xfrm>
            <a:off x="6129752" y="890438"/>
            <a:ext cx="280671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Parents (n=19)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6248136" y="1217487"/>
            <a:ext cx="2470318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00"/>
              </a:spcAft>
              <a:buNone/>
            </a:pPr>
            <a:r>
              <a:rPr lang="en-US" sz="1300" b="1" dirty="0">
                <a:solidFill>
                  <a:srgbClr val="16A0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Report:</a:t>
            </a:r>
            <a:endParaRPr lang="en-US" sz="1300" dirty="0"/>
          </a:p>
        </p:txBody>
      </p:sp>
      <p:sp>
        <p:nvSpPr>
          <p:cNvPr id="33" name="Text 31"/>
          <p:cNvSpPr/>
          <p:nvPr/>
        </p:nvSpPr>
        <p:spPr>
          <a:xfrm>
            <a:off x="6176218" y="1449228"/>
            <a:ext cx="2421880" cy="314325"/>
          </a:xfrm>
          <a:prstGeom prst="rect">
            <a:avLst/>
          </a:prstGeom>
          <a:noFill/>
          <a:ln/>
        </p:spPr>
        <p:txBody>
          <a:bodyPr wrap="square" lIns="76200" tIns="0" rIns="0" bIns="0" rtlCol="0" anchor="t"/>
          <a:lstStyle/>
          <a:p>
            <a:pPr marL="76200" indent="-76200" algn="l">
              <a:buSzPct val="100000"/>
              <a:buChar char="•"/>
            </a:pPr>
            <a:r>
              <a:rPr lang="en-US" sz="13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Feeling blamed or excluded from solutions</a:t>
            </a:r>
            <a:endParaRPr lang="en-US" sz="1300" dirty="0"/>
          </a:p>
          <a:p>
            <a:pPr marL="76200" indent="-76200" algn="l">
              <a:buSzPct val="100000"/>
              <a:buChar char="•"/>
            </a:pPr>
            <a:r>
              <a:rPr lang="en-US" sz="13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Need for peer support &amp; advocacy</a:t>
            </a:r>
            <a:endParaRPr lang="en-US" sz="1300" dirty="0"/>
          </a:p>
          <a:p>
            <a:pPr marL="76200" indent="-76200" algn="l">
              <a:buSzPct val="100000"/>
              <a:buChar char="•"/>
            </a:pPr>
            <a:r>
              <a:rPr lang="en-US" sz="13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Trust-building essential for collaboration</a:t>
            </a:r>
            <a:endParaRPr lang="en-US" sz="1300" dirty="0"/>
          </a:p>
        </p:txBody>
      </p:sp>
      <p:sp>
        <p:nvSpPr>
          <p:cNvPr id="34" name="Text 32"/>
          <p:cNvSpPr/>
          <p:nvPr/>
        </p:nvSpPr>
        <p:spPr>
          <a:xfrm>
            <a:off x="6137036" y="2642809"/>
            <a:ext cx="2841106" cy="1026521"/>
          </a:xfrm>
          <a:prstGeom prst="roundRect">
            <a:avLst>
              <a:gd name="adj" fmla="val 4191"/>
            </a:avLst>
          </a:prstGeom>
          <a:solidFill>
            <a:srgbClr val="F5F5F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5" name="Text 33"/>
          <p:cNvSpPr/>
          <p:nvPr/>
        </p:nvSpPr>
        <p:spPr>
          <a:xfrm>
            <a:off x="6176218" y="2650135"/>
            <a:ext cx="2470318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00"/>
              </a:spcAft>
              <a:buNone/>
            </a:pPr>
            <a:r>
              <a:rPr lang="en-US" sz="1300" b="1" dirty="0">
                <a:solidFill>
                  <a:srgbClr val="16A0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Experience:</a:t>
            </a:r>
            <a:endParaRPr lang="en-US" sz="1300" dirty="0"/>
          </a:p>
        </p:txBody>
      </p:sp>
      <p:sp>
        <p:nvSpPr>
          <p:cNvPr id="36" name="Text 34"/>
          <p:cNvSpPr/>
          <p:nvPr/>
        </p:nvSpPr>
        <p:spPr>
          <a:xfrm>
            <a:off x="6129752" y="2824188"/>
            <a:ext cx="2768566" cy="314325"/>
          </a:xfrm>
          <a:prstGeom prst="rect">
            <a:avLst/>
          </a:prstGeom>
          <a:noFill/>
          <a:ln/>
        </p:spPr>
        <p:txBody>
          <a:bodyPr wrap="square" lIns="76200" tIns="0" rIns="0" bIns="0" rtlCol="0" anchor="t"/>
          <a:lstStyle/>
          <a:p>
            <a:pPr marL="76200" indent="-76200" algn="l">
              <a:buSzPct val="100000"/>
              <a:buChar char="•"/>
            </a:pPr>
            <a:r>
              <a:rPr lang="en-US" sz="13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Sudden notifications without warning signs</a:t>
            </a:r>
            <a:endParaRPr lang="en-US" sz="1300" dirty="0"/>
          </a:p>
          <a:p>
            <a:pPr marL="76200" indent="-76200" algn="l">
              <a:buSzPct val="100000"/>
              <a:buChar char="•"/>
            </a:pPr>
            <a:r>
              <a:rPr lang="en-US" sz="13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Limited options after exclusion</a:t>
            </a:r>
            <a:endParaRPr lang="en-US" sz="1300" dirty="0"/>
          </a:p>
          <a:p>
            <a:pPr marL="76200" indent="-76200" algn="l">
              <a:buSzPct val="100000"/>
              <a:buChar char="•"/>
            </a:pPr>
            <a:r>
              <a:rPr lang="en-US" sz="13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Financial &amp; emotional family impact</a:t>
            </a:r>
            <a:endParaRPr lang="en-US" sz="1300" dirty="0"/>
          </a:p>
        </p:txBody>
      </p:sp>
      <p:sp>
        <p:nvSpPr>
          <p:cNvPr id="37" name="Text 35"/>
          <p:cNvSpPr/>
          <p:nvPr/>
        </p:nvSpPr>
        <p:spPr>
          <a:xfrm>
            <a:off x="6074716" y="3760660"/>
            <a:ext cx="2922013" cy="432397"/>
          </a:xfrm>
          <a:prstGeom prst="roundRect">
            <a:avLst>
              <a:gd name="adj" fmla="val 10968"/>
            </a:avLst>
          </a:prstGeom>
          <a:solidFill>
            <a:srgbClr val="EAF7F4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8" name="Text 36"/>
          <p:cNvSpPr/>
          <p:nvPr/>
        </p:nvSpPr>
        <p:spPr>
          <a:xfrm>
            <a:off x="6215400" y="3759547"/>
            <a:ext cx="2470318" cy="1047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i="1" dirty="0">
                <a:solidFill>
                  <a:srgbClr val="16A0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"We want to be partners, not problems"</a:t>
            </a:r>
            <a:endParaRPr lang="en-US" sz="1300" dirty="0"/>
          </a:p>
        </p:txBody>
      </p:sp>
      <p:sp>
        <p:nvSpPr>
          <p:cNvPr id="39" name="Text 37"/>
          <p:cNvSpPr/>
          <p:nvPr/>
        </p:nvSpPr>
        <p:spPr>
          <a:xfrm>
            <a:off x="262416" y="4283273"/>
            <a:ext cx="8715726" cy="707827"/>
          </a:xfrm>
          <a:prstGeom prst="roundRect">
            <a:avLst>
              <a:gd name="adj" fmla="val 5689"/>
            </a:avLst>
          </a:prstGeom>
          <a:solidFill>
            <a:srgbClr val="F39C12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0" name="Text 38"/>
          <p:cNvSpPr/>
          <p:nvPr/>
        </p:nvSpPr>
        <p:spPr>
          <a:xfrm>
            <a:off x="335890" y="4288480"/>
            <a:ext cx="847222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spcAft>
                <a:spcPts val="300"/>
              </a:spcAft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Universal Agreement Across All Groups</a:t>
            </a:r>
            <a:endParaRPr lang="en-US" sz="1400" dirty="0"/>
          </a:p>
        </p:txBody>
      </p:sp>
      <p:sp>
        <p:nvSpPr>
          <p:cNvPr id="41" name="Text 39"/>
          <p:cNvSpPr/>
          <p:nvPr/>
        </p:nvSpPr>
        <p:spPr>
          <a:xfrm>
            <a:off x="335890" y="4517602"/>
            <a:ext cx="8472220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Prevention is prioritized over exclusion</a:t>
            </a: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— but all lack resources to implement effectively</a:t>
            </a:r>
            <a:endParaRPr lang="en-US" sz="1400" dirty="0"/>
          </a:p>
        </p:txBody>
      </p:sp>
      <p:sp>
        <p:nvSpPr>
          <p:cNvPr id="42" name="Text 40"/>
          <p:cNvSpPr/>
          <p:nvPr/>
        </p:nvSpPr>
        <p:spPr>
          <a:xfrm>
            <a:off x="335890" y="4737199"/>
            <a:ext cx="847222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spcBef>
                <a:spcPts val="300"/>
              </a:spcBef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Success stories emphasize: Relationships • Consistency • Individualized approaches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755452"/>
          </a:xfrm>
          <a:prstGeom prst="rect">
            <a:avLst/>
          </a:prstGeom>
          <a:solidFill>
            <a:srgbClr val="1C2833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/>
          <p:cNvSpPr/>
          <p:nvPr/>
        </p:nvSpPr>
        <p:spPr>
          <a:xfrm>
            <a:off x="0" y="736402"/>
            <a:ext cx="9144000" cy="0"/>
          </a:xfrm>
          <a:prstGeom prst="line">
            <a:avLst/>
          </a:prstGeom>
          <a:noFill/>
          <a:ln w="38100">
            <a:solidFill>
              <a:srgbClr val="16A08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317450" y="126950"/>
            <a:ext cx="8679281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Current Practice Strengths &amp; Critical Gaps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317450" y="447526"/>
            <a:ext cx="8679281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200"/>
              </a:spcBef>
              <a:buNone/>
            </a:pPr>
            <a:r>
              <a:rPr lang="en-US" sz="1000" i="1" dirty="0">
                <a:solidFill>
                  <a:srgbClr val="16A0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What's Being Used vs. What's Needed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233883" y="823616"/>
            <a:ext cx="4261917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600"/>
              </a:spcAft>
              <a:buNone/>
            </a:pPr>
            <a:r>
              <a:rPr lang="en-US" sz="1600" b="1" dirty="0">
                <a:solidFill>
                  <a:srgbClr val="16A0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Current Interventions Reported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317450" y="1085552"/>
            <a:ext cx="4178350" cy="855008"/>
          </a:xfrm>
          <a:prstGeom prst="roundRect">
            <a:avLst>
              <a:gd name="adj" fmla="val 6220"/>
            </a:avLst>
          </a:prstGeom>
          <a:solidFill>
            <a:srgbClr val="FFFFFF"/>
          </a:solidFill>
          <a:ln/>
          <a:effectLst>
            <a:outerShdw blurRad="28575" dist="13470" dir="2700000" algn="bl" rotWithShape="0">
              <a:srgbClr val="000000">
                <a:alpha val="10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363221" y="1077664"/>
            <a:ext cx="4132579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300"/>
              </a:spcAft>
              <a:buNone/>
            </a:pPr>
            <a:r>
              <a:rPr lang="en-US" sz="1400" b="1" dirty="0">
                <a:solidFill>
                  <a:srgbClr val="1C2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Evidence-Based Programs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380851" y="1320403"/>
            <a:ext cx="4051548" cy="314325"/>
          </a:xfrm>
          <a:prstGeom prst="rect">
            <a:avLst/>
          </a:prstGeom>
          <a:noFill/>
          <a:ln/>
        </p:spPr>
        <p:txBody>
          <a:bodyPr wrap="square" lIns="76200" tIns="0" rIns="0" bIns="0" rtlCol="0" anchor="t"/>
          <a:lstStyle/>
          <a:p>
            <a:pPr marL="76200" indent="-76200" algn="l">
              <a:buSzPct val="100000"/>
              <a:buChar char="•"/>
            </a:pPr>
            <a:r>
              <a:rPr lang="en-US" sz="13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Pyramid Model implementation</a:t>
            </a:r>
            <a:endParaRPr lang="en-US" sz="1300" dirty="0"/>
          </a:p>
          <a:p>
            <a:pPr marL="76200" indent="-76200" algn="l">
              <a:buSzPct val="100000"/>
              <a:buChar char="•"/>
            </a:pPr>
            <a:r>
              <a:rPr lang="en-US" sz="13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Positive behavior support systems</a:t>
            </a:r>
            <a:endParaRPr lang="en-US" sz="1300" dirty="0"/>
          </a:p>
          <a:p>
            <a:pPr marL="76200" indent="-76200" algn="l">
              <a:buSzPct val="100000"/>
              <a:buChar char="•"/>
            </a:pPr>
            <a:r>
              <a:rPr lang="en-US" sz="13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Evidence-based curricula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4724400" y="1077664"/>
            <a:ext cx="4178350" cy="862896"/>
          </a:xfrm>
          <a:prstGeom prst="roundRect">
            <a:avLst>
              <a:gd name="adj" fmla="val 6220"/>
            </a:avLst>
          </a:prstGeom>
          <a:solidFill>
            <a:srgbClr val="FFFFFF"/>
          </a:solidFill>
          <a:ln/>
          <a:effectLst>
            <a:outerShdw blurRad="28575" dist="13470" dir="2700000" algn="bl" rotWithShape="0">
              <a:srgbClr val="000000">
                <a:alpha val="10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4770171" y="1069775"/>
            <a:ext cx="4132579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300"/>
              </a:spcAft>
              <a:buNone/>
            </a:pPr>
            <a:r>
              <a:rPr lang="en-US" sz="1400" b="1" dirty="0">
                <a:solidFill>
                  <a:srgbClr val="1C2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Environmental Modifications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4751860" y="1306918"/>
            <a:ext cx="4051548" cy="314325"/>
          </a:xfrm>
          <a:prstGeom prst="rect">
            <a:avLst/>
          </a:prstGeom>
          <a:noFill/>
          <a:ln/>
        </p:spPr>
        <p:txBody>
          <a:bodyPr wrap="square" lIns="76200" tIns="0" rIns="0" bIns="0" rtlCol="0" anchor="t"/>
          <a:lstStyle/>
          <a:p>
            <a:pPr marL="76200" indent="-76200" algn="l">
              <a:buSzPct val="100000"/>
              <a:buChar char="•"/>
            </a:pPr>
            <a:r>
              <a:rPr lang="en-US" sz="13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Calming spaces &amp; sensory tools</a:t>
            </a:r>
            <a:endParaRPr lang="en-US" sz="1300" dirty="0"/>
          </a:p>
          <a:p>
            <a:pPr marL="76200" indent="-76200" algn="l">
              <a:buSzPct val="100000"/>
              <a:buChar char="•"/>
            </a:pPr>
            <a:r>
              <a:rPr lang="en-US" sz="13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Visual schedules &amp; supports</a:t>
            </a:r>
            <a:endParaRPr lang="en-US" sz="1300" dirty="0"/>
          </a:p>
          <a:p>
            <a:pPr marL="76200" indent="-76200" algn="l">
              <a:buSzPct val="100000"/>
              <a:buChar char="•"/>
            </a:pPr>
            <a:r>
              <a:rPr lang="en-US" sz="13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Structured routines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317450" y="2020193"/>
            <a:ext cx="4178350" cy="1029891"/>
          </a:xfrm>
          <a:prstGeom prst="roundRect">
            <a:avLst>
              <a:gd name="adj" fmla="val 6220"/>
            </a:avLst>
          </a:prstGeom>
          <a:solidFill>
            <a:srgbClr val="FFFFFF"/>
          </a:solidFill>
          <a:ln/>
          <a:effectLst>
            <a:outerShdw blurRad="28575" dist="13470" dir="2700000" algn="bl" rotWithShape="0">
              <a:srgbClr val="000000">
                <a:alpha val="10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357965" y="2064168"/>
            <a:ext cx="4132579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300"/>
              </a:spcAft>
              <a:buNone/>
            </a:pPr>
            <a:r>
              <a:rPr lang="en-US" sz="1400" b="1" dirty="0">
                <a:solidFill>
                  <a:srgbClr val="1C2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Support Strategies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398480" y="2306464"/>
            <a:ext cx="4051548" cy="314325"/>
          </a:xfrm>
          <a:prstGeom prst="rect">
            <a:avLst/>
          </a:prstGeom>
          <a:noFill/>
          <a:ln/>
        </p:spPr>
        <p:txBody>
          <a:bodyPr wrap="square" lIns="76200" tIns="0" rIns="0" bIns="0" rtlCol="0" anchor="t"/>
          <a:lstStyle/>
          <a:p>
            <a:pPr marL="76200" indent="-76200" algn="l">
              <a:buSzPct val="100000"/>
              <a:buChar char="•"/>
            </a:pPr>
            <a:r>
              <a:rPr lang="en-US" sz="13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Individual support &amp; co-regulation</a:t>
            </a:r>
            <a:endParaRPr lang="en-US" sz="1300" dirty="0"/>
          </a:p>
          <a:p>
            <a:pPr marL="76200" indent="-76200" algn="l">
              <a:buSzPct val="100000"/>
              <a:buChar char="•"/>
            </a:pPr>
            <a:r>
              <a:rPr lang="en-US" sz="13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Parent education &amp; collaboration</a:t>
            </a:r>
            <a:endParaRPr lang="en-US" sz="1300" dirty="0"/>
          </a:p>
          <a:p>
            <a:pPr marL="76200" indent="-76200" algn="l">
              <a:buSzPct val="100000"/>
              <a:buChar char="•"/>
            </a:pPr>
            <a:r>
              <a:rPr lang="en-US" sz="13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Mental health consultation (when available)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316178" y="3270656"/>
            <a:ext cx="4261917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1000"/>
              </a:spcBef>
              <a:spcAft>
                <a:spcPts val="600"/>
              </a:spcAft>
              <a:buNone/>
            </a:pPr>
            <a:r>
              <a:rPr lang="en-US" sz="1400" b="1" dirty="0">
                <a:solidFill>
                  <a:srgbClr val="16A0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Available Resources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312194" y="3568237"/>
            <a:ext cx="4178350" cy="190500"/>
          </a:xfrm>
          <a:prstGeom prst="roundRect">
            <a:avLst>
              <a:gd name="adj" fmla="val 13333"/>
            </a:avLst>
          </a:prstGeom>
          <a:solidFill>
            <a:srgbClr val="EAF7F4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380848" y="3556058"/>
            <a:ext cx="4132579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16A0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Child Care Resource &amp; Referral (CCR&amp;R)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312194" y="3858881"/>
            <a:ext cx="4178350" cy="190500"/>
          </a:xfrm>
          <a:prstGeom prst="roundRect">
            <a:avLst>
              <a:gd name="adj" fmla="val 13333"/>
            </a:avLst>
          </a:prstGeom>
          <a:solidFill>
            <a:srgbClr val="EAF7F4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380849" y="3857331"/>
            <a:ext cx="4132579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16A0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Tribal partnerships (multiple tribes)</a:t>
            </a:r>
            <a:endParaRPr lang="en-US" sz="1400" dirty="0"/>
          </a:p>
        </p:txBody>
      </p:sp>
      <p:sp>
        <p:nvSpPr>
          <p:cNvPr id="21" name="Text 19"/>
          <p:cNvSpPr/>
          <p:nvPr/>
        </p:nvSpPr>
        <p:spPr>
          <a:xfrm>
            <a:off x="312194" y="4157002"/>
            <a:ext cx="4178350" cy="190500"/>
          </a:xfrm>
          <a:prstGeom prst="roundRect">
            <a:avLst>
              <a:gd name="adj" fmla="val 13333"/>
            </a:avLst>
          </a:prstGeom>
          <a:solidFill>
            <a:srgbClr val="EAF7F4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2" name="Text 20"/>
          <p:cNvSpPr/>
          <p:nvPr/>
        </p:nvSpPr>
        <p:spPr>
          <a:xfrm>
            <a:off x="380850" y="4145532"/>
            <a:ext cx="4132579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16A0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University collaborations</a:t>
            </a:r>
            <a:endParaRPr lang="en-US" sz="1400" dirty="0"/>
          </a:p>
        </p:txBody>
      </p:sp>
      <p:sp>
        <p:nvSpPr>
          <p:cNvPr id="49" name="Text 47"/>
          <p:cNvSpPr/>
          <p:nvPr/>
        </p:nvSpPr>
        <p:spPr>
          <a:xfrm>
            <a:off x="4724400" y="3896320"/>
            <a:ext cx="4106469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300"/>
              </a:spcAft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Evidence-Practice Gap</a:t>
            </a:r>
            <a:endParaRPr lang="en-US" sz="900" dirty="0"/>
          </a:p>
        </p:txBody>
      </p:sp>
      <p:sp>
        <p:nvSpPr>
          <p:cNvPr id="50" name="Text 48"/>
          <p:cNvSpPr/>
          <p:nvPr/>
        </p:nvSpPr>
        <p:spPr>
          <a:xfrm>
            <a:off x="335080" y="4464406"/>
            <a:ext cx="410646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Programs are using interventions that </a:t>
            </a: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seem logical but lack rigorous evidence</a:t>
            </a: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of effectiveness in preventing exclusion</a:t>
            </a:r>
            <a:endParaRPr lang="en-US" sz="800" dirty="0"/>
          </a:p>
        </p:txBody>
      </p:sp>
      <p:sp>
        <p:nvSpPr>
          <p:cNvPr id="51" name="Text 49"/>
          <p:cNvSpPr/>
          <p:nvPr/>
        </p:nvSpPr>
        <p:spPr>
          <a:xfrm>
            <a:off x="4653458" y="3915360"/>
            <a:ext cx="4325491" cy="741232"/>
          </a:xfrm>
          <a:prstGeom prst="roundRect">
            <a:avLst>
              <a:gd name="adj" fmla="val 15802"/>
            </a:avLst>
          </a:prstGeom>
          <a:solidFill>
            <a:srgbClr val="1C2833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2" name="Text 50"/>
          <p:cNvSpPr/>
          <p:nvPr/>
        </p:nvSpPr>
        <p:spPr>
          <a:xfrm>
            <a:off x="4724400" y="3976282"/>
            <a:ext cx="4178350" cy="5777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Paradox:</a:t>
            </a: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Everyone agrees on what's needed—prevention, support, collaboration—but we lack both the </a:t>
            </a: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resources</a:t>
            </a: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 implement AND the </a:t>
            </a: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evidence</a:t>
            </a: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that they work</a:t>
            </a:r>
            <a:endParaRPr lang="en-US" sz="1200" dirty="0"/>
          </a:p>
        </p:txBody>
      </p:sp>
      <p:sp>
        <p:nvSpPr>
          <p:cNvPr id="53" name="Text 19">
            <a:extLst>
              <a:ext uri="{FF2B5EF4-FFF2-40B4-BE49-F238E27FC236}">
                <a16:creationId xmlns:a16="http://schemas.microsoft.com/office/drawing/2014/main" id="{76F4407A-D3C1-0B72-3EB3-71939D03864B}"/>
              </a:ext>
            </a:extLst>
          </p:cNvPr>
          <p:cNvSpPr/>
          <p:nvPr/>
        </p:nvSpPr>
        <p:spPr>
          <a:xfrm>
            <a:off x="335080" y="4449970"/>
            <a:ext cx="4178350" cy="190500"/>
          </a:xfrm>
          <a:prstGeom prst="roundRect">
            <a:avLst>
              <a:gd name="adj" fmla="val 13333"/>
            </a:avLst>
          </a:prstGeom>
          <a:solidFill>
            <a:srgbClr val="EAF7F4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1400" dirty="0"/>
          </a:p>
        </p:txBody>
      </p:sp>
      <p:sp>
        <p:nvSpPr>
          <p:cNvPr id="54" name="Text 20">
            <a:extLst>
              <a:ext uri="{FF2B5EF4-FFF2-40B4-BE49-F238E27FC236}">
                <a16:creationId xmlns:a16="http://schemas.microsoft.com/office/drawing/2014/main" id="{2853FDA1-F88A-2ABF-F3BC-B83729D4D2AE}"/>
              </a:ext>
            </a:extLst>
          </p:cNvPr>
          <p:cNvSpPr/>
          <p:nvPr/>
        </p:nvSpPr>
        <p:spPr>
          <a:xfrm>
            <a:off x="399748" y="4439767"/>
            <a:ext cx="4132579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16A0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Other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E4FFE-37C5-466C-048E-BBF51EC64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 26">
            <a:extLst>
              <a:ext uri="{FF2B5EF4-FFF2-40B4-BE49-F238E27FC236}">
                <a16:creationId xmlns:a16="http://schemas.microsoft.com/office/drawing/2014/main" id="{02616861-14DC-C1A4-7322-1812A5DD46F7}"/>
              </a:ext>
            </a:extLst>
          </p:cNvPr>
          <p:cNvSpPr/>
          <p:nvPr/>
        </p:nvSpPr>
        <p:spPr>
          <a:xfrm>
            <a:off x="206424" y="2461175"/>
            <a:ext cx="4178350" cy="499470"/>
          </a:xfrm>
          <a:prstGeom prst="roundRect">
            <a:avLst>
              <a:gd name="adj" fmla="val 6509"/>
            </a:avLst>
          </a:prstGeom>
          <a:solidFill>
            <a:srgbClr val="FFF4F0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7" name="Text 26">
            <a:extLst>
              <a:ext uri="{FF2B5EF4-FFF2-40B4-BE49-F238E27FC236}">
                <a16:creationId xmlns:a16="http://schemas.microsoft.com/office/drawing/2014/main" id="{A4A711FB-8A99-B735-1224-4AB786DC1C43}"/>
              </a:ext>
            </a:extLst>
          </p:cNvPr>
          <p:cNvSpPr/>
          <p:nvPr/>
        </p:nvSpPr>
        <p:spPr>
          <a:xfrm>
            <a:off x="206424" y="3062390"/>
            <a:ext cx="4178350" cy="499470"/>
          </a:xfrm>
          <a:prstGeom prst="roundRect">
            <a:avLst>
              <a:gd name="adj" fmla="val 6509"/>
            </a:avLst>
          </a:prstGeom>
          <a:solidFill>
            <a:srgbClr val="FFF4F0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9" name="Text 26">
            <a:extLst>
              <a:ext uri="{FF2B5EF4-FFF2-40B4-BE49-F238E27FC236}">
                <a16:creationId xmlns:a16="http://schemas.microsoft.com/office/drawing/2014/main" id="{556A4478-64CD-2865-E4AF-CDB5F63F22B3}"/>
              </a:ext>
            </a:extLst>
          </p:cNvPr>
          <p:cNvSpPr/>
          <p:nvPr/>
        </p:nvSpPr>
        <p:spPr>
          <a:xfrm>
            <a:off x="206424" y="3671931"/>
            <a:ext cx="4178350" cy="499470"/>
          </a:xfrm>
          <a:prstGeom prst="roundRect">
            <a:avLst>
              <a:gd name="adj" fmla="val 6509"/>
            </a:avLst>
          </a:prstGeom>
          <a:solidFill>
            <a:srgbClr val="FFF4F0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1" name="Text 26">
            <a:extLst>
              <a:ext uri="{FF2B5EF4-FFF2-40B4-BE49-F238E27FC236}">
                <a16:creationId xmlns:a16="http://schemas.microsoft.com/office/drawing/2014/main" id="{FD95090C-49F8-0B8E-2D76-6704497AD654}"/>
              </a:ext>
            </a:extLst>
          </p:cNvPr>
          <p:cNvSpPr/>
          <p:nvPr/>
        </p:nvSpPr>
        <p:spPr>
          <a:xfrm>
            <a:off x="206424" y="4257225"/>
            <a:ext cx="4178350" cy="499470"/>
          </a:xfrm>
          <a:prstGeom prst="roundRect">
            <a:avLst>
              <a:gd name="adj" fmla="val 6509"/>
            </a:avLst>
          </a:prstGeom>
          <a:solidFill>
            <a:srgbClr val="FFF4F0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2" name="Shape 27">
            <a:extLst>
              <a:ext uri="{FF2B5EF4-FFF2-40B4-BE49-F238E27FC236}">
                <a16:creationId xmlns:a16="http://schemas.microsoft.com/office/drawing/2014/main" id="{D31C67D4-DCBA-E759-BA89-9998D14DFE55}"/>
              </a:ext>
            </a:extLst>
          </p:cNvPr>
          <p:cNvSpPr/>
          <p:nvPr/>
        </p:nvSpPr>
        <p:spPr>
          <a:xfrm>
            <a:off x="206424" y="4274341"/>
            <a:ext cx="0" cy="482354"/>
          </a:xfrm>
          <a:prstGeom prst="line">
            <a:avLst/>
          </a:prstGeom>
          <a:noFill/>
          <a:ln w="38100">
            <a:solidFill>
              <a:srgbClr val="E07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 0">
            <a:extLst>
              <a:ext uri="{FF2B5EF4-FFF2-40B4-BE49-F238E27FC236}">
                <a16:creationId xmlns:a16="http://schemas.microsoft.com/office/drawing/2014/main" id="{E1F8062E-47A5-03C9-0947-81639C16A77B}"/>
              </a:ext>
            </a:extLst>
          </p:cNvPr>
          <p:cNvSpPr/>
          <p:nvPr/>
        </p:nvSpPr>
        <p:spPr>
          <a:xfrm>
            <a:off x="0" y="0"/>
            <a:ext cx="9144000" cy="755452"/>
          </a:xfrm>
          <a:prstGeom prst="rect">
            <a:avLst/>
          </a:prstGeom>
          <a:solidFill>
            <a:srgbClr val="1C2833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FFB562F5-B74E-E324-63AA-BF9DE055B851}"/>
              </a:ext>
            </a:extLst>
          </p:cNvPr>
          <p:cNvSpPr/>
          <p:nvPr/>
        </p:nvSpPr>
        <p:spPr>
          <a:xfrm>
            <a:off x="0" y="736402"/>
            <a:ext cx="9144000" cy="0"/>
          </a:xfrm>
          <a:prstGeom prst="line">
            <a:avLst/>
          </a:prstGeom>
          <a:noFill/>
          <a:ln w="38100">
            <a:solidFill>
              <a:srgbClr val="16A08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9B4CCC5E-0186-575B-BE15-BFCCB602EDAB}"/>
              </a:ext>
            </a:extLst>
          </p:cNvPr>
          <p:cNvSpPr/>
          <p:nvPr/>
        </p:nvSpPr>
        <p:spPr>
          <a:xfrm>
            <a:off x="317450" y="126950"/>
            <a:ext cx="8679281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Current Practice Strengths &amp; Critical Gaps</a:t>
            </a:r>
            <a:endParaRPr lang="en-US" sz="20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E602E718-0BC5-C7DF-0278-8ACAE1B0BEE2}"/>
              </a:ext>
            </a:extLst>
          </p:cNvPr>
          <p:cNvSpPr/>
          <p:nvPr/>
        </p:nvSpPr>
        <p:spPr>
          <a:xfrm>
            <a:off x="317450" y="447526"/>
            <a:ext cx="8679281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200"/>
              </a:spcBef>
              <a:buNone/>
            </a:pPr>
            <a:r>
              <a:rPr lang="en-US" sz="1000" i="1" dirty="0">
                <a:solidFill>
                  <a:srgbClr val="16A0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What's Being Used vs. What's Needed</a:t>
            </a:r>
            <a:endParaRPr lang="en-US" sz="1000" dirty="0"/>
          </a:p>
        </p:txBody>
      </p:sp>
      <p:sp>
        <p:nvSpPr>
          <p:cNvPr id="23" name="Text 21">
            <a:extLst>
              <a:ext uri="{FF2B5EF4-FFF2-40B4-BE49-F238E27FC236}">
                <a16:creationId xmlns:a16="http://schemas.microsoft.com/office/drawing/2014/main" id="{5CAA6CEC-426C-E580-80BD-BD3C87371831}"/>
              </a:ext>
            </a:extLst>
          </p:cNvPr>
          <p:cNvSpPr/>
          <p:nvPr/>
        </p:nvSpPr>
        <p:spPr>
          <a:xfrm>
            <a:off x="317450" y="844302"/>
            <a:ext cx="4261917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600"/>
              </a:spcAft>
              <a:buNone/>
            </a:pPr>
            <a:r>
              <a:rPr lang="en-US" sz="1400" b="1" dirty="0">
                <a:solidFill>
                  <a:srgbClr val="E07A5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Critical Gaps Identified</a:t>
            </a:r>
            <a:endParaRPr lang="en-US" sz="1400" dirty="0"/>
          </a:p>
        </p:txBody>
      </p:sp>
      <p:sp>
        <p:nvSpPr>
          <p:cNvPr id="24" name="Text 22">
            <a:extLst>
              <a:ext uri="{FF2B5EF4-FFF2-40B4-BE49-F238E27FC236}">
                <a16:creationId xmlns:a16="http://schemas.microsoft.com/office/drawing/2014/main" id="{0955FFFB-F5C3-A027-5D22-02054F9BAA74}"/>
              </a:ext>
            </a:extLst>
          </p:cNvPr>
          <p:cNvSpPr/>
          <p:nvPr/>
        </p:nvSpPr>
        <p:spPr>
          <a:xfrm>
            <a:off x="232817" y="1179017"/>
            <a:ext cx="4178350" cy="556914"/>
          </a:xfrm>
          <a:prstGeom prst="roundRect">
            <a:avLst>
              <a:gd name="adj" fmla="val 6509"/>
            </a:avLst>
          </a:prstGeom>
          <a:solidFill>
            <a:srgbClr val="FFF4F0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5" name="Shape 23">
            <a:extLst>
              <a:ext uri="{FF2B5EF4-FFF2-40B4-BE49-F238E27FC236}">
                <a16:creationId xmlns:a16="http://schemas.microsoft.com/office/drawing/2014/main" id="{60701684-40A8-6105-65F9-2E2C71822E8D}"/>
              </a:ext>
            </a:extLst>
          </p:cNvPr>
          <p:cNvSpPr/>
          <p:nvPr/>
        </p:nvSpPr>
        <p:spPr>
          <a:xfrm>
            <a:off x="228498" y="1179017"/>
            <a:ext cx="0" cy="556914"/>
          </a:xfrm>
          <a:prstGeom prst="line">
            <a:avLst/>
          </a:prstGeom>
          <a:noFill/>
          <a:ln w="38100">
            <a:solidFill>
              <a:srgbClr val="E07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4">
            <a:extLst>
              <a:ext uri="{FF2B5EF4-FFF2-40B4-BE49-F238E27FC236}">
                <a16:creationId xmlns:a16="http://schemas.microsoft.com/office/drawing/2014/main" id="{BB234486-E203-7F67-200A-116BC3F7F6B1}"/>
              </a:ext>
            </a:extLst>
          </p:cNvPr>
          <p:cNvSpPr/>
          <p:nvPr/>
        </p:nvSpPr>
        <p:spPr>
          <a:xfrm>
            <a:off x="317450" y="1204987"/>
            <a:ext cx="4093717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E07A5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Mental Health Services</a:t>
            </a:r>
            <a:endParaRPr lang="en-US" sz="1400" dirty="0"/>
          </a:p>
        </p:txBody>
      </p:sp>
      <p:sp>
        <p:nvSpPr>
          <p:cNvPr id="27" name="Text 25">
            <a:extLst>
              <a:ext uri="{FF2B5EF4-FFF2-40B4-BE49-F238E27FC236}">
                <a16:creationId xmlns:a16="http://schemas.microsoft.com/office/drawing/2014/main" id="{E2E78A15-4934-7094-9CB5-BAF19838AAF7}"/>
              </a:ext>
            </a:extLst>
          </p:cNvPr>
          <p:cNvSpPr/>
          <p:nvPr/>
        </p:nvSpPr>
        <p:spPr>
          <a:xfrm>
            <a:off x="317450" y="1448048"/>
            <a:ext cx="4093717" cy="208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200"/>
              </a:spcBef>
              <a:buNone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Increasingly scarce and difficult to access</a:t>
            </a:r>
            <a:endParaRPr lang="en-US" sz="1400" dirty="0"/>
          </a:p>
        </p:txBody>
      </p:sp>
      <p:sp>
        <p:nvSpPr>
          <p:cNvPr id="28" name="Text 26">
            <a:extLst>
              <a:ext uri="{FF2B5EF4-FFF2-40B4-BE49-F238E27FC236}">
                <a16:creationId xmlns:a16="http://schemas.microsoft.com/office/drawing/2014/main" id="{F9E06605-FF72-F555-DF0A-9490B5875073}"/>
              </a:ext>
            </a:extLst>
          </p:cNvPr>
          <p:cNvSpPr/>
          <p:nvPr/>
        </p:nvSpPr>
        <p:spPr>
          <a:xfrm>
            <a:off x="228498" y="1883419"/>
            <a:ext cx="4178350" cy="499470"/>
          </a:xfrm>
          <a:prstGeom prst="roundRect">
            <a:avLst>
              <a:gd name="adj" fmla="val 6509"/>
            </a:avLst>
          </a:prstGeom>
          <a:solidFill>
            <a:srgbClr val="FFF4F0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9" name="Shape 27">
            <a:extLst>
              <a:ext uri="{FF2B5EF4-FFF2-40B4-BE49-F238E27FC236}">
                <a16:creationId xmlns:a16="http://schemas.microsoft.com/office/drawing/2014/main" id="{547A52F1-3F1F-DA61-A61B-179B722D79ED}"/>
              </a:ext>
            </a:extLst>
          </p:cNvPr>
          <p:cNvSpPr/>
          <p:nvPr/>
        </p:nvSpPr>
        <p:spPr>
          <a:xfrm>
            <a:off x="228498" y="1900535"/>
            <a:ext cx="0" cy="482354"/>
          </a:xfrm>
          <a:prstGeom prst="line">
            <a:avLst/>
          </a:prstGeom>
          <a:noFill/>
          <a:ln w="38100">
            <a:solidFill>
              <a:srgbClr val="E07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 28">
            <a:extLst>
              <a:ext uri="{FF2B5EF4-FFF2-40B4-BE49-F238E27FC236}">
                <a16:creationId xmlns:a16="http://schemas.microsoft.com/office/drawing/2014/main" id="{CB88E689-86C0-9758-2E3D-F485007295EA}"/>
              </a:ext>
            </a:extLst>
          </p:cNvPr>
          <p:cNvSpPr/>
          <p:nvPr/>
        </p:nvSpPr>
        <p:spPr>
          <a:xfrm>
            <a:off x="317450" y="1900535"/>
            <a:ext cx="4093717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E07A5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Specialized Expertise</a:t>
            </a:r>
            <a:endParaRPr lang="en-US" sz="1400" dirty="0"/>
          </a:p>
        </p:txBody>
      </p:sp>
      <p:sp>
        <p:nvSpPr>
          <p:cNvPr id="31" name="Text 29">
            <a:extLst>
              <a:ext uri="{FF2B5EF4-FFF2-40B4-BE49-F238E27FC236}">
                <a16:creationId xmlns:a16="http://schemas.microsoft.com/office/drawing/2014/main" id="{369CC080-8648-C832-FBCF-ADDDA3CB4FCD}"/>
              </a:ext>
            </a:extLst>
          </p:cNvPr>
          <p:cNvSpPr/>
          <p:nvPr/>
        </p:nvSpPr>
        <p:spPr>
          <a:xfrm>
            <a:off x="317450" y="2135534"/>
            <a:ext cx="4093717" cy="1047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200"/>
              </a:spcBef>
              <a:buNone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Limited for complex behavioral needs</a:t>
            </a:r>
            <a:endParaRPr lang="en-US" sz="1400" dirty="0"/>
          </a:p>
        </p:txBody>
      </p:sp>
      <p:sp>
        <p:nvSpPr>
          <p:cNvPr id="34" name="Text 32">
            <a:extLst>
              <a:ext uri="{FF2B5EF4-FFF2-40B4-BE49-F238E27FC236}">
                <a16:creationId xmlns:a16="http://schemas.microsoft.com/office/drawing/2014/main" id="{63177A15-BB86-67CD-68BF-D1DAE7AF9713}"/>
              </a:ext>
            </a:extLst>
          </p:cNvPr>
          <p:cNvSpPr/>
          <p:nvPr/>
        </p:nvSpPr>
        <p:spPr>
          <a:xfrm>
            <a:off x="317450" y="2514947"/>
            <a:ext cx="4093717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E07A5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Trauma-Informed Training</a:t>
            </a:r>
            <a:endParaRPr lang="en-US" sz="1400" dirty="0"/>
          </a:p>
        </p:txBody>
      </p:sp>
      <p:sp>
        <p:nvSpPr>
          <p:cNvPr id="35" name="Text 33">
            <a:extLst>
              <a:ext uri="{FF2B5EF4-FFF2-40B4-BE49-F238E27FC236}">
                <a16:creationId xmlns:a16="http://schemas.microsoft.com/office/drawing/2014/main" id="{51EE8CD4-7CC2-8542-14E6-CB5F5C4DA32D}"/>
              </a:ext>
            </a:extLst>
          </p:cNvPr>
          <p:cNvSpPr/>
          <p:nvPr/>
        </p:nvSpPr>
        <p:spPr>
          <a:xfrm>
            <a:off x="300582" y="2731889"/>
            <a:ext cx="4093717" cy="1047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200"/>
              </a:spcBef>
              <a:buNone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Insufficient preparation for trauma responses</a:t>
            </a:r>
            <a:endParaRPr lang="en-US" sz="1400" dirty="0"/>
          </a:p>
        </p:txBody>
      </p:sp>
      <p:sp>
        <p:nvSpPr>
          <p:cNvPr id="38" name="Text 36">
            <a:extLst>
              <a:ext uri="{FF2B5EF4-FFF2-40B4-BE49-F238E27FC236}">
                <a16:creationId xmlns:a16="http://schemas.microsoft.com/office/drawing/2014/main" id="{A87C3F2E-F97B-A837-71DE-6F10AC0D10D9}"/>
              </a:ext>
            </a:extLst>
          </p:cNvPr>
          <p:cNvSpPr/>
          <p:nvPr/>
        </p:nvSpPr>
        <p:spPr>
          <a:xfrm>
            <a:off x="317450" y="3093541"/>
            <a:ext cx="4093717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E07A5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 Assessment Tools</a:t>
            </a:r>
            <a:endParaRPr lang="en-US" sz="1400" dirty="0"/>
          </a:p>
        </p:txBody>
      </p:sp>
      <p:sp>
        <p:nvSpPr>
          <p:cNvPr id="39" name="Text 37">
            <a:extLst>
              <a:ext uri="{FF2B5EF4-FFF2-40B4-BE49-F238E27FC236}">
                <a16:creationId xmlns:a16="http://schemas.microsoft.com/office/drawing/2014/main" id="{497296BF-369C-535A-C1D0-AC077BF1473F}"/>
              </a:ext>
            </a:extLst>
          </p:cNvPr>
          <p:cNvSpPr/>
          <p:nvPr/>
        </p:nvSpPr>
        <p:spPr>
          <a:xfrm>
            <a:off x="317450" y="3328244"/>
            <a:ext cx="4093717" cy="1047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200"/>
              </a:spcBef>
              <a:buNone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Lacking appropriate evaluation measures</a:t>
            </a:r>
            <a:endParaRPr lang="en-US" sz="1400" dirty="0"/>
          </a:p>
        </p:txBody>
      </p:sp>
      <p:sp>
        <p:nvSpPr>
          <p:cNvPr id="42" name="Text 40">
            <a:extLst>
              <a:ext uri="{FF2B5EF4-FFF2-40B4-BE49-F238E27FC236}">
                <a16:creationId xmlns:a16="http://schemas.microsoft.com/office/drawing/2014/main" id="{FF27FC5F-F88F-D3C3-4C7C-2499883F5211}"/>
              </a:ext>
            </a:extLst>
          </p:cNvPr>
          <p:cNvSpPr/>
          <p:nvPr/>
        </p:nvSpPr>
        <p:spPr>
          <a:xfrm>
            <a:off x="313131" y="3675088"/>
            <a:ext cx="4093717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E07A5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Parent Preparation</a:t>
            </a:r>
            <a:endParaRPr lang="en-US" sz="1400" dirty="0"/>
          </a:p>
        </p:txBody>
      </p:sp>
      <p:sp>
        <p:nvSpPr>
          <p:cNvPr id="43" name="Text 41">
            <a:extLst>
              <a:ext uri="{FF2B5EF4-FFF2-40B4-BE49-F238E27FC236}">
                <a16:creationId xmlns:a16="http://schemas.microsoft.com/office/drawing/2014/main" id="{99892FC5-DF97-7130-D883-41DD66041E7C}"/>
              </a:ext>
            </a:extLst>
          </p:cNvPr>
          <p:cNvSpPr/>
          <p:nvPr/>
        </p:nvSpPr>
        <p:spPr>
          <a:xfrm>
            <a:off x="313131" y="3912095"/>
            <a:ext cx="4093717" cy="1047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200"/>
              </a:spcBef>
              <a:buNone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Education gaps in behavior support</a:t>
            </a:r>
            <a:endParaRPr lang="en-US" sz="1400" dirty="0"/>
          </a:p>
        </p:txBody>
      </p:sp>
      <p:sp>
        <p:nvSpPr>
          <p:cNvPr id="46" name="Text 44">
            <a:extLst>
              <a:ext uri="{FF2B5EF4-FFF2-40B4-BE49-F238E27FC236}">
                <a16:creationId xmlns:a16="http://schemas.microsoft.com/office/drawing/2014/main" id="{9CBC0144-7856-0A88-3D1A-16A72109DAB9}"/>
              </a:ext>
            </a:extLst>
          </p:cNvPr>
          <p:cNvSpPr/>
          <p:nvPr/>
        </p:nvSpPr>
        <p:spPr>
          <a:xfrm>
            <a:off x="300582" y="4271443"/>
            <a:ext cx="4093717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E07A5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Infant/Toddler Interventions</a:t>
            </a:r>
            <a:endParaRPr lang="en-US" sz="1400" dirty="0"/>
          </a:p>
        </p:txBody>
      </p:sp>
      <p:sp>
        <p:nvSpPr>
          <p:cNvPr id="47" name="Text 45">
            <a:extLst>
              <a:ext uri="{FF2B5EF4-FFF2-40B4-BE49-F238E27FC236}">
                <a16:creationId xmlns:a16="http://schemas.microsoft.com/office/drawing/2014/main" id="{F2B11E8A-ADDE-356E-CD6F-EC0BBA6C77EC}"/>
              </a:ext>
            </a:extLst>
          </p:cNvPr>
          <p:cNvSpPr/>
          <p:nvPr/>
        </p:nvSpPr>
        <p:spPr>
          <a:xfrm>
            <a:off x="300582" y="4506960"/>
            <a:ext cx="4093717" cy="1047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200"/>
              </a:spcBef>
              <a:buNone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Age-appropriate strategies needed</a:t>
            </a:r>
            <a:endParaRPr lang="en-US" sz="1400" dirty="0"/>
          </a:p>
        </p:txBody>
      </p:sp>
      <p:sp>
        <p:nvSpPr>
          <p:cNvPr id="48" name="Text 46">
            <a:extLst>
              <a:ext uri="{FF2B5EF4-FFF2-40B4-BE49-F238E27FC236}">
                <a16:creationId xmlns:a16="http://schemas.microsoft.com/office/drawing/2014/main" id="{9CFF3078-FBFA-AAF1-1A74-439119C1F595}"/>
              </a:ext>
            </a:extLst>
          </p:cNvPr>
          <p:cNvSpPr/>
          <p:nvPr/>
        </p:nvSpPr>
        <p:spPr>
          <a:xfrm>
            <a:off x="4648199" y="3176452"/>
            <a:ext cx="4178350" cy="1604793"/>
          </a:xfrm>
          <a:prstGeom prst="roundRect">
            <a:avLst>
              <a:gd name="adj" fmla="val 6897"/>
            </a:avLst>
          </a:prstGeom>
          <a:solidFill>
            <a:srgbClr val="E07A5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9" name="Text 47">
            <a:extLst>
              <a:ext uri="{FF2B5EF4-FFF2-40B4-BE49-F238E27FC236}">
                <a16:creationId xmlns:a16="http://schemas.microsoft.com/office/drawing/2014/main" id="{90D27CE3-DE38-1F1D-1907-605D8FBDC70A}"/>
              </a:ext>
            </a:extLst>
          </p:cNvPr>
          <p:cNvSpPr/>
          <p:nvPr/>
        </p:nvSpPr>
        <p:spPr>
          <a:xfrm>
            <a:off x="4720079" y="3273698"/>
            <a:ext cx="4106469" cy="9361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30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Evidence-Practice Gap</a:t>
            </a:r>
            <a:endParaRPr lang="en-US" sz="1600" dirty="0"/>
          </a:p>
        </p:txBody>
      </p:sp>
      <p:sp>
        <p:nvSpPr>
          <p:cNvPr id="50" name="Text 48">
            <a:extLst>
              <a:ext uri="{FF2B5EF4-FFF2-40B4-BE49-F238E27FC236}">
                <a16:creationId xmlns:a16="http://schemas.microsoft.com/office/drawing/2014/main" id="{89404378-3768-8D36-5EFB-D9B26EDFC80D}"/>
              </a:ext>
            </a:extLst>
          </p:cNvPr>
          <p:cNvSpPr/>
          <p:nvPr/>
        </p:nvSpPr>
        <p:spPr>
          <a:xfrm>
            <a:off x="4791959" y="3954298"/>
            <a:ext cx="4106469" cy="16047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Programs are using interventions that </a:t>
            </a: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seem logical but lack rigorous evidence</a:t>
            </a: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of effectiveness in preventing exclusion</a:t>
            </a:r>
            <a:endParaRPr lang="en-US" sz="1600" dirty="0"/>
          </a:p>
        </p:txBody>
      </p:sp>
      <p:sp>
        <p:nvSpPr>
          <p:cNvPr id="56" name="Shape 27">
            <a:extLst>
              <a:ext uri="{FF2B5EF4-FFF2-40B4-BE49-F238E27FC236}">
                <a16:creationId xmlns:a16="http://schemas.microsoft.com/office/drawing/2014/main" id="{235B9BE1-7EBA-C9E2-A058-A26FD3D10A22}"/>
              </a:ext>
            </a:extLst>
          </p:cNvPr>
          <p:cNvSpPr/>
          <p:nvPr/>
        </p:nvSpPr>
        <p:spPr>
          <a:xfrm>
            <a:off x="206424" y="2478291"/>
            <a:ext cx="0" cy="482354"/>
          </a:xfrm>
          <a:prstGeom prst="line">
            <a:avLst/>
          </a:prstGeom>
          <a:noFill/>
          <a:ln w="38100">
            <a:solidFill>
              <a:srgbClr val="E07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8" name="Shape 27">
            <a:extLst>
              <a:ext uri="{FF2B5EF4-FFF2-40B4-BE49-F238E27FC236}">
                <a16:creationId xmlns:a16="http://schemas.microsoft.com/office/drawing/2014/main" id="{32A54C53-9A45-A414-781F-19E72C615991}"/>
              </a:ext>
            </a:extLst>
          </p:cNvPr>
          <p:cNvSpPr/>
          <p:nvPr/>
        </p:nvSpPr>
        <p:spPr>
          <a:xfrm>
            <a:off x="206424" y="3079506"/>
            <a:ext cx="0" cy="482354"/>
          </a:xfrm>
          <a:prstGeom prst="line">
            <a:avLst/>
          </a:prstGeom>
          <a:noFill/>
          <a:ln w="38100">
            <a:solidFill>
              <a:srgbClr val="E07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0" name="Shape 27">
            <a:extLst>
              <a:ext uri="{FF2B5EF4-FFF2-40B4-BE49-F238E27FC236}">
                <a16:creationId xmlns:a16="http://schemas.microsoft.com/office/drawing/2014/main" id="{A9307B9F-393C-646F-4837-7D9903F7328E}"/>
              </a:ext>
            </a:extLst>
          </p:cNvPr>
          <p:cNvSpPr/>
          <p:nvPr/>
        </p:nvSpPr>
        <p:spPr>
          <a:xfrm>
            <a:off x="206424" y="3689047"/>
            <a:ext cx="0" cy="482354"/>
          </a:xfrm>
          <a:prstGeom prst="line">
            <a:avLst/>
          </a:prstGeom>
          <a:noFill/>
          <a:ln w="38100">
            <a:solidFill>
              <a:srgbClr val="E07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66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F326B-8997-E150-84B8-BF54C74040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4FCC4B-84A9-2C31-1E64-8728E873EF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free_text_polls/SNBuOCn2dmYmMj2f08rlx?display_state=chart&amp;activity_state=opened&amp;state=opened&amp;flow=Engagement&amp;onscreen=persist&amp;hide=instructions">
            <a:extLst>
              <a:ext uri="{FF2B5EF4-FFF2-40B4-BE49-F238E27FC236}">
                <a16:creationId xmlns:a16="http://schemas.microsoft.com/office/drawing/2014/main" id="{799E5E6C-CB15-A7A1-7AB7-05A20F42230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500"/>
            <a:ext cx="90170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49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0079A-D902-4E6E-E7AB-20CCA2447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9492A95C-4CB1-3032-49E2-8A4F43109831}"/>
              </a:ext>
            </a:extLst>
          </p:cNvPr>
          <p:cNvSpPr/>
          <p:nvPr/>
        </p:nvSpPr>
        <p:spPr>
          <a:xfrm>
            <a:off x="0" y="0"/>
            <a:ext cx="9144000" cy="844451"/>
          </a:xfrm>
          <a:prstGeom prst="rect">
            <a:avLst/>
          </a:prstGeom>
          <a:solidFill>
            <a:srgbClr val="1C2833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42923B67-B19E-7616-E390-B96356315104}"/>
              </a:ext>
            </a:extLst>
          </p:cNvPr>
          <p:cNvSpPr/>
          <p:nvPr/>
        </p:nvSpPr>
        <p:spPr>
          <a:xfrm>
            <a:off x="0" y="825401"/>
            <a:ext cx="9144000" cy="0"/>
          </a:xfrm>
          <a:prstGeom prst="line">
            <a:avLst/>
          </a:prstGeom>
          <a:noFill/>
          <a:ln w="38100">
            <a:solidFill>
              <a:srgbClr val="16A08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0698F7FA-F1B7-1373-049B-3D726A76C4DE}"/>
              </a:ext>
            </a:extLst>
          </p:cNvPr>
          <p:cNvSpPr/>
          <p:nvPr/>
        </p:nvSpPr>
        <p:spPr>
          <a:xfrm>
            <a:off x="381000" y="152400"/>
            <a:ext cx="8549640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Need for Inclusive Practices in ECE Settings</a:t>
            </a:r>
            <a:endParaRPr lang="en-US" sz="22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0EAB2C3C-44BB-CE52-EC7B-724AF79B88FC}"/>
              </a:ext>
            </a:extLst>
          </p:cNvPr>
          <p:cNvSpPr/>
          <p:nvPr/>
        </p:nvSpPr>
        <p:spPr>
          <a:xfrm>
            <a:off x="355550" y="971401"/>
            <a:ext cx="5843231" cy="260004"/>
          </a:xfrm>
          <a:prstGeom prst="roundRect">
            <a:avLst>
              <a:gd name="adj" fmla="val 15006"/>
            </a:avLst>
          </a:prstGeom>
          <a:solidFill>
            <a:srgbClr val="16A08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8CBB81B5-A1C7-7990-4CEB-8F59B8808968}"/>
              </a:ext>
            </a:extLst>
          </p:cNvPr>
          <p:cNvSpPr/>
          <p:nvPr/>
        </p:nvSpPr>
        <p:spPr>
          <a:xfrm>
            <a:off x="536144" y="972054"/>
            <a:ext cx="8394496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Inclusive Practices</a:t>
            </a:r>
            <a:endParaRPr lang="en-US" sz="1400" dirty="0"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D2175115-88C0-CAB7-7C31-C4C40913B542}"/>
              </a:ext>
            </a:extLst>
          </p:cNvPr>
          <p:cNvSpPr/>
          <p:nvPr/>
        </p:nvSpPr>
        <p:spPr>
          <a:xfrm>
            <a:off x="374600" y="1276052"/>
            <a:ext cx="0" cy="234851"/>
          </a:xfrm>
          <a:prstGeom prst="line">
            <a:avLst/>
          </a:prstGeom>
          <a:noFill/>
          <a:ln w="38100">
            <a:solidFill>
              <a:srgbClr val="E07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DC3F4D7D-D5A4-FB2E-5FB8-01BDD0ED33F9}"/>
              </a:ext>
            </a:extLst>
          </p:cNvPr>
          <p:cNvSpPr/>
          <p:nvPr/>
        </p:nvSpPr>
        <p:spPr>
          <a:xfrm>
            <a:off x="478003" y="1271697"/>
            <a:ext cx="835563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Providing all students, regardless of ability, disability, or other factors, with access to: (Love &amp; Horn, 2021)</a:t>
            </a:r>
          </a:p>
          <a:p>
            <a:pPr marL="0" indent="0" algn="l">
              <a:buNone/>
            </a:pPr>
            <a:endParaRPr lang="en-US" sz="1400" dirty="0"/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BFFF1F69-E31A-B4F0-BF07-0BBAC38FDB36}"/>
              </a:ext>
            </a:extLst>
          </p:cNvPr>
          <p:cNvSpPr/>
          <p:nvPr/>
        </p:nvSpPr>
        <p:spPr>
          <a:xfrm>
            <a:off x="535382" y="1552290"/>
            <a:ext cx="835563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95250" indent="-95250">
              <a:buSzPct val="100000"/>
              <a:buChar char="•"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wide variety of learning opportunities</a:t>
            </a:r>
          </a:p>
          <a:p>
            <a:pPr marL="95250" indent="-95250">
              <a:buSzPct val="100000"/>
              <a:buChar char="•"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cs typeface="Arial" pitchFamily="34" charset="-120"/>
              </a:rPr>
              <a:t>Individualized modifications that facilitate participation with peers</a:t>
            </a:r>
          </a:p>
          <a:p>
            <a:pPr marL="95250" indent="-95250">
              <a:buSzPct val="100000"/>
              <a:buChar char="•"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cs typeface="Arial" pitchFamily="34" charset="-120"/>
              </a:rPr>
              <a:t>Systems-level supports that undergird classroom efforts </a:t>
            </a:r>
            <a:endParaRPr lang="en-US" sz="1400" dirty="0"/>
          </a:p>
        </p:txBody>
      </p:sp>
      <p:sp>
        <p:nvSpPr>
          <p:cNvPr id="17" name="Shape 15">
            <a:extLst>
              <a:ext uri="{FF2B5EF4-FFF2-40B4-BE49-F238E27FC236}">
                <a16:creationId xmlns:a16="http://schemas.microsoft.com/office/drawing/2014/main" id="{A47A7023-4F2F-E9A9-8508-523EF8521CBB}"/>
              </a:ext>
            </a:extLst>
          </p:cNvPr>
          <p:cNvSpPr/>
          <p:nvPr/>
        </p:nvSpPr>
        <p:spPr>
          <a:xfrm>
            <a:off x="374421" y="2265753"/>
            <a:ext cx="0" cy="234851"/>
          </a:xfrm>
          <a:prstGeom prst="line">
            <a:avLst/>
          </a:prstGeom>
          <a:noFill/>
          <a:ln w="38100">
            <a:solidFill>
              <a:srgbClr val="E07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6">
            <a:extLst>
              <a:ext uri="{FF2B5EF4-FFF2-40B4-BE49-F238E27FC236}">
                <a16:creationId xmlns:a16="http://schemas.microsoft.com/office/drawing/2014/main" id="{E659DDDC-C0C5-F9B4-0E7D-8A0C82F31C39}"/>
              </a:ext>
            </a:extLst>
          </p:cNvPr>
          <p:cNvSpPr/>
          <p:nvPr/>
        </p:nvSpPr>
        <p:spPr>
          <a:xfrm>
            <a:off x="478003" y="2231430"/>
            <a:ext cx="5702864" cy="1841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buSzPct val="100000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Need for common criteria to define inclusive practices in research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Dell’Anna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et al., 2021) </a:t>
            </a:r>
          </a:p>
        </p:txBody>
      </p:sp>
      <p:sp>
        <p:nvSpPr>
          <p:cNvPr id="24" name="Text 22">
            <a:extLst>
              <a:ext uri="{FF2B5EF4-FFF2-40B4-BE49-F238E27FC236}">
                <a16:creationId xmlns:a16="http://schemas.microsoft.com/office/drawing/2014/main" id="{23057B6B-683E-428D-0259-C04EED45ECBA}"/>
              </a:ext>
            </a:extLst>
          </p:cNvPr>
          <p:cNvSpPr/>
          <p:nvPr/>
        </p:nvSpPr>
        <p:spPr>
          <a:xfrm>
            <a:off x="478003" y="3046172"/>
            <a:ext cx="5702868" cy="4347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95250" indent="-95250">
              <a:buSzPct val="100000"/>
              <a:buChar char="•"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Improved social skills, communication, cognitive development, and post-school outcomes</a:t>
            </a:r>
          </a:p>
          <a:p>
            <a:pPr marL="95250" indent="-95250">
              <a:buSzPct val="100000"/>
              <a:buChar char="•"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cs typeface="Arial" pitchFamily="34" charset="-120"/>
              </a:rPr>
              <a:t>Development of greater tolerance, empathy, understanding of diversity, and improved social problem-solving skills</a:t>
            </a:r>
            <a:endParaRPr lang="en-US" sz="1400" dirty="0"/>
          </a:p>
        </p:txBody>
      </p:sp>
      <p:sp>
        <p:nvSpPr>
          <p:cNvPr id="28" name="Text 26">
            <a:extLst>
              <a:ext uri="{FF2B5EF4-FFF2-40B4-BE49-F238E27FC236}">
                <a16:creationId xmlns:a16="http://schemas.microsoft.com/office/drawing/2014/main" id="{E49C21CE-C44B-91F5-9366-6C303C822ECA}"/>
              </a:ext>
            </a:extLst>
          </p:cNvPr>
          <p:cNvSpPr/>
          <p:nvPr/>
        </p:nvSpPr>
        <p:spPr>
          <a:xfrm>
            <a:off x="354788" y="2736661"/>
            <a:ext cx="7010447" cy="267598"/>
          </a:xfrm>
          <a:prstGeom prst="roundRect">
            <a:avLst>
              <a:gd name="adj" fmla="val 15006"/>
            </a:avLst>
          </a:prstGeom>
          <a:solidFill>
            <a:srgbClr val="16A08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9" name="Text 27">
            <a:extLst>
              <a:ext uri="{FF2B5EF4-FFF2-40B4-BE49-F238E27FC236}">
                <a16:creationId xmlns:a16="http://schemas.microsoft.com/office/drawing/2014/main" id="{92EF25D9-86A6-B3DE-B0DB-01428262DD43}"/>
              </a:ext>
            </a:extLst>
          </p:cNvPr>
          <p:cNvSpPr/>
          <p:nvPr/>
        </p:nvSpPr>
        <p:spPr>
          <a:xfrm>
            <a:off x="535382" y="2751009"/>
            <a:ext cx="8394496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400" b="1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Outcomes of Inclusive Practices (</a:t>
            </a:r>
            <a:r>
              <a:rPr lang="en-US" sz="1400" b="1" dirty="0" err="1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Dell’Anna</a:t>
            </a:r>
            <a:r>
              <a:rPr lang="en-US" sz="1400" b="1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 et al., 2021; </a:t>
            </a:r>
            <a:r>
              <a:rPr lang="en-US" sz="1400" b="1" dirty="0" err="1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Kefallinou</a:t>
            </a:r>
            <a:r>
              <a:rPr lang="en-US" sz="1400" b="1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 et al., 2020)</a:t>
            </a:r>
            <a:endParaRPr lang="en-US" sz="1400" dirty="0"/>
          </a:p>
        </p:txBody>
      </p:sp>
      <p:sp>
        <p:nvSpPr>
          <p:cNvPr id="32" name="Text 30">
            <a:extLst>
              <a:ext uri="{FF2B5EF4-FFF2-40B4-BE49-F238E27FC236}">
                <a16:creationId xmlns:a16="http://schemas.microsoft.com/office/drawing/2014/main" id="{A303A81D-997D-7392-9D44-11CCB80A4D8E}"/>
              </a:ext>
            </a:extLst>
          </p:cNvPr>
          <p:cNvSpPr/>
          <p:nvPr/>
        </p:nvSpPr>
        <p:spPr>
          <a:xfrm>
            <a:off x="478003" y="4263718"/>
            <a:ext cx="8355634" cy="4915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95250" indent="-95250">
              <a:buSzPct val="10000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Bias</a:t>
            </a:r>
          </a:p>
          <a:p>
            <a:pPr marL="95250" indent="-95250">
              <a:buSzPct val="10000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Teacher preparation and experience</a:t>
            </a:r>
          </a:p>
          <a:p>
            <a:pPr marL="95250" indent="-95250">
              <a:buSzPct val="10000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Lack of resources and capacity</a:t>
            </a:r>
          </a:p>
          <a:p>
            <a:pPr marL="95250" indent="-95250">
              <a:buSzPct val="10000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Knowledge of current research</a:t>
            </a:r>
          </a:p>
        </p:txBody>
      </p:sp>
      <p:sp>
        <p:nvSpPr>
          <p:cNvPr id="39" name="Text 26">
            <a:extLst>
              <a:ext uri="{FF2B5EF4-FFF2-40B4-BE49-F238E27FC236}">
                <a16:creationId xmlns:a16="http://schemas.microsoft.com/office/drawing/2014/main" id="{3CBDABA4-E73B-3986-17BA-53F7BBC6FD60}"/>
              </a:ext>
            </a:extLst>
          </p:cNvPr>
          <p:cNvSpPr/>
          <p:nvPr/>
        </p:nvSpPr>
        <p:spPr>
          <a:xfrm>
            <a:off x="354788" y="3971942"/>
            <a:ext cx="5843230" cy="267598"/>
          </a:xfrm>
          <a:prstGeom prst="roundRect">
            <a:avLst>
              <a:gd name="adj" fmla="val 15006"/>
            </a:avLst>
          </a:prstGeom>
          <a:solidFill>
            <a:srgbClr val="16A08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0" name="Text 27">
            <a:extLst>
              <a:ext uri="{FF2B5EF4-FFF2-40B4-BE49-F238E27FC236}">
                <a16:creationId xmlns:a16="http://schemas.microsoft.com/office/drawing/2014/main" id="{11DC1C2E-69F0-7016-799C-91EF7CC0AC50}"/>
              </a:ext>
            </a:extLst>
          </p:cNvPr>
          <p:cNvSpPr/>
          <p:nvPr/>
        </p:nvSpPr>
        <p:spPr>
          <a:xfrm>
            <a:off x="535381" y="4005860"/>
            <a:ext cx="8394496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400" b="1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Barriers to Implementation (Agran et al., 2020)</a:t>
            </a: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5095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68A9F-E771-D75B-8C9D-708E9D572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22">
            <a:extLst>
              <a:ext uri="{FF2B5EF4-FFF2-40B4-BE49-F238E27FC236}">
                <a16:creationId xmlns:a16="http://schemas.microsoft.com/office/drawing/2014/main" id="{E4C02C9E-8ACB-FEFC-AEF9-975595CCAB7C}"/>
              </a:ext>
            </a:extLst>
          </p:cNvPr>
          <p:cNvSpPr/>
          <p:nvPr/>
        </p:nvSpPr>
        <p:spPr>
          <a:xfrm>
            <a:off x="212558" y="2793017"/>
            <a:ext cx="2447411" cy="390227"/>
          </a:xfrm>
          <a:prstGeom prst="roundRect">
            <a:avLst>
              <a:gd name="adj" fmla="val 6509"/>
            </a:avLst>
          </a:prstGeom>
          <a:solidFill>
            <a:srgbClr val="FFF4F0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2" name="Text 22">
            <a:extLst>
              <a:ext uri="{FF2B5EF4-FFF2-40B4-BE49-F238E27FC236}">
                <a16:creationId xmlns:a16="http://schemas.microsoft.com/office/drawing/2014/main" id="{8228C3C7-ECE8-B36E-7082-D15DD30096FD}"/>
              </a:ext>
            </a:extLst>
          </p:cNvPr>
          <p:cNvSpPr/>
          <p:nvPr/>
        </p:nvSpPr>
        <p:spPr>
          <a:xfrm>
            <a:off x="212558" y="2326687"/>
            <a:ext cx="2447411" cy="390227"/>
          </a:xfrm>
          <a:prstGeom prst="roundRect">
            <a:avLst>
              <a:gd name="adj" fmla="val 6509"/>
            </a:avLst>
          </a:prstGeom>
          <a:solidFill>
            <a:srgbClr val="FFF4F0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" name="Text 0">
            <a:extLst>
              <a:ext uri="{FF2B5EF4-FFF2-40B4-BE49-F238E27FC236}">
                <a16:creationId xmlns:a16="http://schemas.microsoft.com/office/drawing/2014/main" id="{6D1DB07D-BD41-C88F-CE80-F11395A50237}"/>
              </a:ext>
            </a:extLst>
          </p:cNvPr>
          <p:cNvSpPr/>
          <p:nvPr/>
        </p:nvSpPr>
        <p:spPr>
          <a:xfrm>
            <a:off x="0" y="0"/>
            <a:ext cx="9144000" cy="844451"/>
          </a:xfrm>
          <a:prstGeom prst="rect">
            <a:avLst/>
          </a:prstGeom>
          <a:solidFill>
            <a:srgbClr val="1C2833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48BC4E3F-6B4E-7B74-79C8-09D4E0CD2C1E}"/>
              </a:ext>
            </a:extLst>
          </p:cNvPr>
          <p:cNvSpPr/>
          <p:nvPr/>
        </p:nvSpPr>
        <p:spPr>
          <a:xfrm>
            <a:off x="0" y="825401"/>
            <a:ext cx="9144000" cy="0"/>
          </a:xfrm>
          <a:prstGeom prst="line">
            <a:avLst/>
          </a:prstGeom>
          <a:noFill/>
          <a:ln w="38100">
            <a:solidFill>
              <a:srgbClr val="16A08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74643B7C-F46E-89BB-4692-640CAF1ED8A6}"/>
              </a:ext>
            </a:extLst>
          </p:cNvPr>
          <p:cNvSpPr/>
          <p:nvPr/>
        </p:nvSpPr>
        <p:spPr>
          <a:xfrm>
            <a:off x="381000" y="152400"/>
            <a:ext cx="8549640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Need for Inclusive Practices in ECE Settings</a:t>
            </a:r>
            <a:endParaRPr lang="en-US" sz="22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2FF24E63-B578-B1C7-2DA8-FC592B63037F}"/>
              </a:ext>
            </a:extLst>
          </p:cNvPr>
          <p:cNvSpPr/>
          <p:nvPr/>
        </p:nvSpPr>
        <p:spPr>
          <a:xfrm>
            <a:off x="457051" y="1022152"/>
            <a:ext cx="8394496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Inclusive Practices</a:t>
            </a:r>
            <a:endParaRPr lang="en-US" sz="1100" dirty="0"/>
          </a:p>
        </p:txBody>
      </p:sp>
      <p:sp>
        <p:nvSpPr>
          <p:cNvPr id="35" name="Text 33">
            <a:extLst>
              <a:ext uri="{FF2B5EF4-FFF2-40B4-BE49-F238E27FC236}">
                <a16:creationId xmlns:a16="http://schemas.microsoft.com/office/drawing/2014/main" id="{AA966A62-1139-4AE8-5D94-4953DC451268}"/>
              </a:ext>
            </a:extLst>
          </p:cNvPr>
          <p:cNvSpPr/>
          <p:nvPr/>
        </p:nvSpPr>
        <p:spPr>
          <a:xfrm>
            <a:off x="570349" y="4326952"/>
            <a:ext cx="2265786" cy="694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95250" indent="-95250">
              <a:buSzPct val="10000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</a:p>
          <a:p>
            <a:pPr marL="0" indent="0" algn="l">
              <a:buNone/>
            </a:pPr>
            <a:endParaRPr lang="en-US" sz="1400" dirty="0"/>
          </a:p>
        </p:txBody>
      </p:sp>
      <p:sp>
        <p:nvSpPr>
          <p:cNvPr id="41" name="Text 17">
            <a:extLst>
              <a:ext uri="{FF2B5EF4-FFF2-40B4-BE49-F238E27FC236}">
                <a16:creationId xmlns:a16="http://schemas.microsoft.com/office/drawing/2014/main" id="{33C1D6DB-0EB1-06EA-A733-5C7549C8BE31}"/>
              </a:ext>
            </a:extLst>
          </p:cNvPr>
          <p:cNvSpPr/>
          <p:nvPr/>
        </p:nvSpPr>
        <p:spPr>
          <a:xfrm>
            <a:off x="254069" y="3907373"/>
            <a:ext cx="8597478" cy="312247"/>
          </a:xfrm>
          <a:prstGeom prst="roundRect">
            <a:avLst>
              <a:gd name="adj" fmla="val 9091"/>
            </a:avLst>
          </a:prstGeom>
          <a:solidFill>
            <a:srgbClr val="E07A5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2" name="Text 18">
            <a:extLst>
              <a:ext uri="{FF2B5EF4-FFF2-40B4-BE49-F238E27FC236}">
                <a16:creationId xmlns:a16="http://schemas.microsoft.com/office/drawing/2014/main" id="{5BA7F0EA-60E5-52BE-1457-7965B83933B9}"/>
              </a:ext>
            </a:extLst>
          </p:cNvPr>
          <p:cNvSpPr/>
          <p:nvPr/>
        </p:nvSpPr>
        <p:spPr>
          <a:xfrm>
            <a:off x="1646269" y="3948419"/>
            <a:ext cx="5852986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Considerations for Oklahoma students, educators, and families</a:t>
            </a:r>
            <a:endParaRPr lang="en-US" sz="1400" dirty="0"/>
          </a:p>
        </p:txBody>
      </p:sp>
      <p:sp>
        <p:nvSpPr>
          <p:cNvPr id="43" name="Text 21">
            <a:extLst>
              <a:ext uri="{FF2B5EF4-FFF2-40B4-BE49-F238E27FC236}">
                <a16:creationId xmlns:a16="http://schemas.microsoft.com/office/drawing/2014/main" id="{B91166BC-9FC5-8E8B-D5E0-540E6D961F9C}"/>
              </a:ext>
            </a:extLst>
          </p:cNvPr>
          <p:cNvSpPr/>
          <p:nvPr/>
        </p:nvSpPr>
        <p:spPr>
          <a:xfrm>
            <a:off x="292453" y="945684"/>
            <a:ext cx="2648196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600"/>
              </a:spcAft>
              <a:buNone/>
            </a:pPr>
            <a:r>
              <a:rPr lang="en-US" sz="1400" b="1" dirty="0">
                <a:solidFill>
                  <a:srgbClr val="E07A5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Align Resources</a:t>
            </a:r>
            <a:endParaRPr lang="en-US" sz="1400" dirty="0"/>
          </a:p>
        </p:txBody>
      </p:sp>
      <p:sp>
        <p:nvSpPr>
          <p:cNvPr id="44" name="Text 22">
            <a:extLst>
              <a:ext uri="{FF2B5EF4-FFF2-40B4-BE49-F238E27FC236}">
                <a16:creationId xmlns:a16="http://schemas.microsoft.com/office/drawing/2014/main" id="{9EADEFBF-4F25-1CDE-34BD-CE6C90F86442}"/>
              </a:ext>
            </a:extLst>
          </p:cNvPr>
          <p:cNvSpPr/>
          <p:nvPr/>
        </p:nvSpPr>
        <p:spPr>
          <a:xfrm>
            <a:off x="174414" y="1212331"/>
            <a:ext cx="6612465" cy="390227"/>
          </a:xfrm>
          <a:prstGeom prst="roundRect">
            <a:avLst>
              <a:gd name="adj" fmla="val 6509"/>
            </a:avLst>
          </a:prstGeom>
          <a:solidFill>
            <a:srgbClr val="FFF4F0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5" name="Shape 23">
            <a:extLst>
              <a:ext uri="{FF2B5EF4-FFF2-40B4-BE49-F238E27FC236}">
                <a16:creationId xmlns:a16="http://schemas.microsoft.com/office/drawing/2014/main" id="{411639DE-E2AD-465D-FEB4-912BF67EDDBD}"/>
              </a:ext>
            </a:extLst>
          </p:cNvPr>
          <p:cNvSpPr/>
          <p:nvPr/>
        </p:nvSpPr>
        <p:spPr>
          <a:xfrm>
            <a:off x="212558" y="1194320"/>
            <a:ext cx="0" cy="390227"/>
          </a:xfrm>
          <a:prstGeom prst="line">
            <a:avLst/>
          </a:prstGeom>
          <a:noFill/>
          <a:ln w="38100">
            <a:solidFill>
              <a:srgbClr val="E07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6" name="Text 24">
            <a:extLst>
              <a:ext uri="{FF2B5EF4-FFF2-40B4-BE49-F238E27FC236}">
                <a16:creationId xmlns:a16="http://schemas.microsoft.com/office/drawing/2014/main" id="{6080587A-CE42-DBCC-900F-8381560A33AF}"/>
              </a:ext>
            </a:extLst>
          </p:cNvPr>
          <p:cNvSpPr/>
          <p:nvPr/>
        </p:nvSpPr>
        <p:spPr>
          <a:xfrm>
            <a:off x="292453" y="1294806"/>
            <a:ext cx="6687461" cy="210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E07A5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can schools align resources to facilitate effective inclusive practices?</a:t>
            </a:r>
            <a:endParaRPr lang="en-US" sz="1400" dirty="0"/>
          </a:p>
        </p:txBody>
      </p:sp>
      <p:sp>
        <p:nvSpPr>
          <p:cNvPr id="48" name="Text 21">
            <a:extLst>
              <a:ext uri="{FF2B5EF4-FFF2-40B4-BE49-F238E27FC236}">
                <a16:creationId xmlns:a16="http://schemas.microsoft.com/office/drawing/2014/main" id="{4979F5D1-FBF4-1B97-7D53-C90A5F4F1C67}"/>
              </a:ext>
            </a:extLst>
          </p:cNvPr>
          <p:cNvSpPr/>
          <p:nvPr/>
        </p:nvSpPr>
        <p:spPr>
          <a:xfrm>
            <a:off x="292452" y="2073132"/>
            <a:ext cx="2648196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600"/>
              </a:spcAft>
              <a:buNone/>
            </a:pPr>
            <a:r>
              <a:rPr lang="en-US" sz="1400" b="1" dirty="0">
                <a:solidFill>
                  <a:srgbClr val="E07A5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Strengths-Based Collaboration</a:t>
            </a:r>
            <a:endParaRPr lang="en-US" sz="1400" dirty="0"/>
          </a:p>
        </p:txBody>
      </p:sp>
      <p:sp>
        <p:nvSpPr>
          <p:cNvPr id="50" name="Text 24">
            <a:extLst>
              <a:ext uri="{FF2B5EF4-FFF2-40B4-BE49-F238E27FC236}">
                <a16:creationId xmlns:a16="http://schemas.microsoft.com/office/drawing/2014/main" id="{AF5F20B1-8D36-A0A0-8365-224F97C6DEFD}"/>
              </a:ext>
            </a:extLst>
          </p:cNvPr>
          <p:cNvSpPr/>
          <p:nvPr/>
        </p:nvSpPr>
        <p:spPr>
          <a:xfrm>
            <a:off x="292453" y="2442203"/>
            <a:ext cx="2543683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E07A5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Focus on ability</a:t>
            </a:r>
            <a:endParaRPr lang="en-US" sz="1400" dirty="0"/>
          </a:p>
        </p:txBody>
      </p:sp>
      <p:sp>
        <p:nvSpPr>
          <p:cNvPr id="51" name="Shape 23">
            <a:extLst>
              <a:ext uri="{FF2B5EF4-FFF2-40B4-BE49-F238E27FC236}">
                <a16:creationId xmlns:a16="http://schemas.microsoft.com/office/drawing/2014/main" id="{C8D73736-0BD8-8BA5-B1B0-5CF3ED6F2536}"/>
              </a:ext>
            </a:extLst>
          </p:cNvPr>
          <p:cNvSpPr/>
          <p:nvPr/>
        </p:nvSpPr>
        <p:spPr>
          <a:xfrm>
            <a:off x="211756" y="2345680"/>
            <a:ext cx="0" cy="390227"/>
          </a:xfrm>
          <a:prstGeom prst="line">
            <a:avLst/>
          </a:prstGeom>
          <a:noFill/>
          <a:ln w="38100">
            <a:solidFill>
              <a:srgbClr val="E07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3" name="Text 24">
            <a:extLst>
              <a:ext uri="{FF2B5EF4-FFF2-40B4-BE49-F238E27FC236}">
                <a16:creationId xmlns:a16="http://schemas.microsoft.com/office/drawing/2014/main" id="{C2D2AF9E-069B-66D1-007B-A24F33388A76}"/>
              </a:ext>
            </a:extLst>
          </p:cNvPr>
          <p:cNvSpPr/>
          <p:nvPr/>
        </p:nvSpPr>
        <p:spPr>
          <a:xfrm>
            <a:off x="292452" y="2893082"/>
            <a:ext cx="2543683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E07A5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Ongoing communication</a:t>
            </a:r>
            <a:endParaRPr lang="en-US" sz="1400" dirty="0"/>
          </a:p>
        </p:txBody>
      </p:sp>
      <p:sp>
        <p:nvSpPr>
          <p:cNvPr id="54" name="Shape 23">
            <a:extLst>
              <a:ext uri="{FF2B5EF4-FFF2-40B4-BE49-F238E27FC236}">
                <a16:creationId xmlns:a16="http://schemas.microsoft.com/office/drawing/2014/main" id="{DECF2AB3-A14C-F481-73AF-F860BC8DF224}"/>
              </a:ext>
            </a:extLst>
          </p:cNvPr>
          <p:cNvSpPr/>
          <p:nvPr/>
        </p:nvSpPr>
        <p:spPr>
          <a:xfrm>
            <a:off x="211756" y="2804284"/>
            <a:ext cx="0" cy="390227"/>
          </a:xfrm>
          <a:prstGeom prst="line">
            <a:avLst/>
          </a:prstGeom>
          <a:noFill/>
          <a:ln w="38100">
            <a:solidFill>
              <a:srgbClr val="E07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1">
            <a:extLst>
              <a:ext uri="{FF2B5EF4-FFF2-40B4-BE49-F238E27FC236}">
                <a16:creationId xmlns:a16="http://schemas.microsoft.com/office/drawing/2014/main" id="{CD385474-377E-D2FF-6F8E-F11B08734A6B}"/>
              </a:ext>
            </a:extLst>
          </p:cNvPr>
          <p:cNvSpPr/>
          <p:nvPr/>
        </p:nvSpPr>
        <p:spPr>
          <a:xfrm>
            <a:off x="292453" y="1697627"/>
            <a:ext cx="4301026" cy="25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600"/>
              </a:spcAft>
              <a:buNone/>
            </a:pPr>
            <a:r>
              <a:rPr lang="en-US" sz="1400" b="1" dirty="0">
                <a:solidFill>
                  <a:srgbClr val="E07A5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Understanding Community Goals and Needs</a:t>
            </a:r>
            <a:endParaRPr lang="en-US" sz="1400" dirty="0"/>
          </a:p>
        </p:txBody>
      </p:sp>
      <p:sp>
        <p:nvSpPr>
          <p:cNvPr id="14" name="Text 21">
            <a:extLst>
              <a:ext uri="{FF2B5EF4-FFF2-40B4-BE49-F238E27FC236}">
                <a16:creationId xmlns:a16="http://schemas.microsoft.com/office/drawing/2014/main" id="{DC586D01-4A90-D71C-F273-0E7EA2154D40}"/>
              </a:ext>
            </a:extLst>
          </p:cNvPr>
          <p:cNvSpPr/>
          <p:nvPr/>
        </p:nvSpPr>
        <p:spPr>
          <a:xfrm>
            <a:off x="292452" y="3332521"/>
            <a:ext cx="3029868" cy="3122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600"/>
              </a:spcAft>
              <a:buNone/>
            </a:pPr>
            <a:r>
              <a:rPr lang="en-US" sz="1400" b="1" dirty="0">
                <a:solidFill>
                  <a:srgbClr val="E07A5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Effective Dissemination Practices</a:t>
            </a:r>
            <a:endParaRPr lang="en-US" sz="1400" dirty="0"/>
          </a:p>
        </p:txBody>
      </p:sp>
      <p:sp>
        <p:nvSpPr>
          <p:cNvPr id="16" name="Text 33">
            <a:extLst>
              <a:ext uri="{FF2B5EF4-FFF2-40B4-BE49-F238E27FC236}">
                <a16:creationId xmlns:a16="http://schemas.microsoft.com/office/drawing/2014/main" id="{CAC02051-665C-F337-0FDB-A0E67E3E4ADD}"/>
              </a:ext>
            </a:extLst>
          </p:cNvPr>
          <p:cNvSpPr/>
          <p:nvPr/>
        </p:nvSpPr>
        <p:spPr>
          <a:xfrm>
            <a:off x="3323082" y="4317012"/>
            <a:ext cx="2265786" cy="694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95250" indent="-95250">
              <a:buSzPct val="10000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Professional development</a:t>
            </a:r>
          </a:p>
          <a:p>
            <a:pPr marL="0" indent="0" algn="l">
              <a:buNone/>
            </a:pPr>
            <a:endParaRPr lang="en-US" sz="1400" dirty="0"/>
          </a:p>
        </p:txBody>
      </p:sp>
      <p:sp>
        <p:nvSpPr>
          <p:cNvPr id="19" name="Text 33">
            <a:extLst>
              <a:ext uri="{FF2B5EF4-FFF2-40B4-BE49-F238E27FC236}">
                <a16:creationId xmlns:a16="http://schemas.microsoft.com/office/drawing/2014/main" id="{9D9DEED2-E908-5C8E-FB4C-0A6E1B83CB6C}"/>
              </a:ext>
            </a:extLst>
          </p:cNvPr>
          <p:cNvSpPr/>
          <p:nvPr/>
        </p:nvSpPr>
        <p:spPr>
          <a:xfrm>
            <a:off x="6251219" y="4317011"/>
            <a:ext cx="2265786" cy="694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95250" indent="-95250">
              <a:buSzPct val="10000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ECE infrastructure</a:t>
            </a:r>
          </a:p>
          <a:p>
            <a:pPr marL="0" indent="0" algn="l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62908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FCBD8-21E2-BF37-7E75-21CBB8745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A605B35C-BA01-E896-7930-A1E0A610A1EE}"/>
              </a:ext>
            </a:extLst>
          </p:cNvPr>
          <p:cNvSpPr/>
          <p:nvPr/>
        </p:nvSpPr>
        <p:spPr>
          <a:xfrm>
            <a:off x="0" y="0"/>
            <a:ext cx="9144000" cy="844451"/>
          </a:xfrm>
          <a:prstGeom prst="rect">
            <a:avLst/>
          </a:prstGeom>
          <a:solidFill>
            <a:srgbClr val="1C2833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E1211D41-47FE-F689-A9AB-B6104098AEB2}"/>
              </a:ext>
            </a:extLst>
          </p:cNvPr>
          <p:cNvSpPr/>
          <p:nvPr/>
        </p:nvSpPr>
        <p:spPr>
          <a:xfrm>
            <a:off x="0" y="825401"/>
            <a:ext cx="9144000" cy="0"/>
          </a:xfrm>
          <a:prstGeom prst="line">
            <a:avLst/>
          </a:prstGeom>
          <a:noFill/>
          <a:ln w="38100">
            <a:solidFill>
              <a:srgbClr val="16A08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1A951DDB-39F8-7779-6AB8-47700348FF50}"/>
              </a:ext>
            </a:extLst>
          </p:cNvPr>
          <p:cNvSpPr/>
          <p:nvPr/>
        </p:nvSpPr>
        <p:spPr>
          <a:xfrm>
            <a:off x="317450" y="971401"/>
            <a:ext cx="2751683" cy="3057971"/>
          </a:xfrm>
          <a:prstGeom prst="roundRect">
            <a:avLst>
              <a:gd name="adj" fmla="val 1385"/>
            </a:avLst>
          </a:prstGeom>
          <a:solidFill>
            <a:srgbClr val="FFFFFF"/>
          </a:solidFill>
          <a:ln/>
          <a:effectLst>
            <a:outerShdw blurRad="28575" dist="13470" dir="2700000" algn="bl" rotWithShape="0">
              <a:srgbClr val="000000">
                <a:alpha val="10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AC4286C8-57EE-17E0-CB94-C7993AA6E51C}"/>
              </a:ext>
            </a:extLst>
          </p:cNvPr>
          <p:cNvSpPr/>
          <p:nvPr/>
        </p:nvSpPr>
        <p:spPr>
          <a:xfrm>
            <a:off x="317449" y="971400"/>
            <a:ext cx="2751683" cy="472715"/>
          </a:xfrm>
          <a:prstGeom prst="roundRect">
            <a:avLst>
              <a:gd name="adj" fmla="val 26667"/>
            </a:avLst>
          </a:prstGeom>
          <a:solidFill>
            <a:schemeClr val="bg2">
              <a:lumMod val="75000"/>
            </a:schemeClr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7B569C4F-14E6-1527-BB3E-92E125383998}"/>
              </a:ext>
            </a:extLst>
          </p:cNvPr>
          <p:cNvSpPr/>
          <p:nvPr/>
        </p:nvSpPr>
        <p:spPr>
          <a:xfrm>
            <a:off x="289930" y="1070369"/>
            <a:ext cx="280671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-120"/>
              </a:rPr>
              <a:t>Evidence-Based Practices</a:t>
            </a:r>
            <a:endParaRPr lang="en-US" sz="1400" dirty="0"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51D63FD0-4A5E-30C9-10A8-3717FB3BFB76}"/>
              </a:ext>
            </a:extLst>
          </p:cNvPr>
          <p:cNvSpPr/>
          <p:nvPr/>
        </p:nvSpPr>
        <p:spPr>
          <a:xfrm>
            <a:off x="415548" y="1507875"/>
            <a:ext cx="2555479" cy="631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00"/>
              </a:spcAft>
              <a:buNone/>
            </a:pPr>
            <a:r>
              <a:rPr lang="en-US" sz="1400" b="1" dirty="0">
                <a:solidFill>
                  <a:srgbClr val="1C2833"/>
                </a:solidFill>
                <a:latin typeface="Arial" pitchFamily="34" charset="0"/>
                <a:cs typeface="Arial" pitchFamily="34" charset="-120"/>
              </a:rPr>
              <a:t>What are widely accepted EBPs in ECE?</a:t>
            </a:r>
            <a:endParaRPr lang="en-US" sz="1400" dirty="0"/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6CA4DF22-8E7E-86D8-F02B-81F6CB711B37}"/>
              </a:ext>
            </a:extLst>
          </p:cNvPr>
          <p:cNvSpPr/>
          <p:nvPr/>
        </p:nvSpPr>
        <p:spPr>
          <a:xfrm>
            <a:off x="482352" y="1397513"/>
            <a:ext cx="2421880" cy="314325"/>
          </a:xfrm>
          <a:prstGeom prst="rect">
            <a:avLst/>
          </a:prstGeom>
          <a:noFill/>
          <a:ln/>
        </p:spPr>
        <p:txBody>
          <a:bodyPr wrap="square" lIns="76200" tIns="0" rIns="0" bIns="0" rtlCol="0" anchor="t"/>
          <a:lstStyle/>
          <a:p>
            <a:pPr marL="76200" indent="-76200" algn="l">
              <a:buSzPct val="100000"/>
              <a:buChar char="•"/>
            </a:pPr>
            <a:endParaRPr lang="en-US" sz="750" dirty="0"/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C66454EF-4888-FBA8-5498-BF688A0CCDCD}"/>
              </a:ext>
            </a:extLst>
          </p:cNvPr>
          <p:cNvSpPr/>
          <p:nvPr/>
        </p:nvSpPr>
        <p:spPr>
          <a:xfrm>
            <a:off x="289930" y="3406991"/>
            <a:ext cx="2751683" cy="1156802"/>
          </a:xfrm>
          <a:prstGeom prst="roundRect">
            <a:avLst>
              <a:gd name="adj" fmla="val 4191"/>
            </a:avLst>
          </a:prstGeom>
          <a:solidFill>
            <a:srgbClr val="F5F5F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1400" dirty="0"/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374C034C-6FEA-529E-7A39-74DABE1E363C}"/>
              </a:ext>
            </a:extLst>
          </p:cNvPr>
          <p:cNvSpPr/>
          <p:nvPr/>
        </p:nvSpPr>
        <p:spPr>
          <a:xfrm>
            <a:off x="406545" y="3549111"/>
            <a:ext cx="2470318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00"/>
              </a:spcAft>
              <a:buNone/>
            </a:pPr>
            <a:r>
              <a:rPr lang="en-US" sz="1400" b="1" dirty="0">
                <a:solidFill>
                  <a:srgbClr val="1C2833"/>
                </a:solidFill>
                <a:latin typeface="Arial" pitchFamily="34" charset="0"/>
                <a:cs typeface="Arial" pitchFamily="34" charset="-120"/>
              </a:rPr>
              <a:t>Adopting EBPs in Practice</a:t>
            </a:r>
            <a:endParaRPr lang="en-US" sz="1400" dirty="0"/>
          </a:p>
        </p:txBody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2F90C041-584F-4B21-66AD-FA5FCFB6A3A7}"/>
              </a:ext>
            </a:extLst>
          </p:cNvPr>
          <p:cNvSpPr/>
          <p:nvPr/>
        </p:nvSpPr>
        <p:spPr>
          <a:xfrm>
            <a:off x="406545" y="3792399"/>
            <a:ext cx="2421880" cy="403027"/>
          </a:xfrm>
          <a:prstGeom prst="rect">
            <a:avLst/>
          </a:prstGeom>
          <a:noFill/>
          <a:ln/>
        </p:spPr>
        <p:txBody>
          <a:bodyPr wrap="square" lIns="76200" tIns="0" rIns="0" bIns="0" rtlCol="0" anchor="t"/>
          <a:lstStyle/>
          <a:p>
            <a:pPr marL="76200" indent="-76200" algn="l">
              <a:buSzPct val="100000"/>
              <a:buChar char="•"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Educator training</a:t>
            </a:r>
          </a:p>
          <a:p>
            <a:pPr marL="76200" indent="-76200" algn="l">
              <a:buSzPct val="100000"/>
              <a:buChar char="•"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cs typeface="Arial" pitchFamily="34" charset="-120"/>
              </a:rPr>
              <a:t>Perceptions</a:t>
            </a:r>
          </a:p>
          <a:p>
            <a:pPr marL="76200" indent="-76200" algn="l">
              <a:buSzPct val="100000"/>
              <a:buChar char="•"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cs typeface="Arial" pitchFamily="34" charset="-120"/>
              </a:rPr>
              <a:t>Time and resources</a:t>
            </a:r>
            <a:endParaRPr lang="en-US" sz="1400" dirty="0"/>
          </a:p>
        </p:txBody>
      </p:sp>
      <p:sp>
        <p:nvSpPr>
          <p:cNvPr id="17" name="Text 15">
            <a:extLst>
              <a:ext uri="{FF2B5EF4-FFF2-40B4-BE49-F238E27FC236}">
                <a16:creationId xmlns:a16="http://schemas.microsoft.com/office/drawing/2014/main" id="{D5DA8881-0553-8184-7ED3-42CDEDF7F4CC}"/>
              </a:ext>
            </a:extLst>
          </p:cNvPr>
          <p:cNvSpPr/>
          <p:nvPr/>
        </p:nvSpPr>
        <p:spPr>
          <a:xfrm>
            <a:off x="3196084" y="971401"/>
            <a:ext cx="2751683" cy="3638773"/>
          </a:xfrm>
          <a:prstGeom prst="roundRect">
            <a:avLst>
              <a:gd name="adj" fmla="val 1385"/>
            </a:avLst>
          </a:prstGeom>
          <a:solidFill>
            <a:srgbClr val="FFFFFF"/>
          </a:solidFill>
          <a:ln/>
          <a:effectLst>
            <a:outerShdw blurRad="28575" dist="13470" dir="2700000" algn="bl" rotWithShape="0">
              <a:srgbClr val="000000">
                <a:alpha val="10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8" name="Text 16">
            <a:extLst>
              <a:ext uri="{FF2B5EF4-FFF2-40B4-BE49-F238E27FC236}">
                <a16:creationId xmlns:a16="http://schemas.microsoft.com/office/drawing/2014/main" id="{0203D5F9-D7CE-8956-1626-F1F60D26027E}"/>
              </a:ext>
            </a:extLst>
          </p:cNvPr>
          <p:cNvSpPr/>
          <p:nvPr/>
        </p:nvSpPr>
        <p:spPr>
          <a:xfrm>
            <a:off x="3196084" y="971400"/>
            <a:ext cx="2751683" cy="480585"/>
          </a:xfrm>
          <a:prstGeom prst="roundRect">
            <a:avLst>
              <a:gd name="adj" fmla="val 26667"/>
            </a:avLst>
          </a:prstGeom>
          <a:solidFill>
            <a:srgbClr val="E07A5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9" name="Text 17">
            <a:extLst>
              <a:ext uri="{FF2B5EF4-FFF2-40B4-BE49-F238E27FC236}">
                <a16:creationId xmlns:a16="http://schemas.microsoft.com/office/drawing/2014/main" id="{C6481925-08D1-E49E-7445-E89B1E816645}"/>
              </a:ext>
            </a:extLst>
          </p:cNvPr>
          <p:cNvSpPr/>
          <p:nvPr/>
        </p:nvSpPr>
        <p:spPr>
          <a:xfrm>
            <a:off x="3168566" y="1086291"/>
            <a:ext cx="2806717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-120"/>
              </a:rPr>
              <a:t>Community-Identified Priorities</a:t>
            </a:r>
            <a:endParaRPr lang="en-US" sz="1400" dirty="0"/>
          </a:p>
        </p:txBody>
      </p:sp>
      <p:sp>
        <p:nvSpPr>
          <p:cNvPr id="21" name="Text 19">
            <a:extLst>
              <a:ext uri="{FF2B5EF4-FFF2-40B4-BE49-F238E27FC236}">
                <a16:creationId xmlns:a16="http://schemas.microsoft.com/office/drawing/2014/main" id="{FE0F129C-AB1B-94DA-8DDA-9A39F7E0CAB8}"/>
              </a:ext>
            </a:extLst>
          </p:cNvPr>
          <p:cNvSpPr/>
          <p:nvPr/>
        </p:nvSpPr>
        <p:spPr>
          <a:xfrm>
            <a:off x="3267171" y="1606219"/>
            <a:ext cx="2470318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00"/>
              </a:spcAft>
              <a:buNone/>
            </a:pPr>
            <a:r>
              <a:rPr lang="en-US" sz="1400" b="1" dirty="0">
                <a:solidFill>
                  <a:srgbClr val="E07A5F"/>
                </a:solidFill>
                <a:latin typeface="Arial" pitchFamily="34" charset="0"/>
                <a:cs typeface="Arial" pitchFamily="34" charset="-120"/>
              </a:rPr>
              <a:t>Priorities</a:t>
            </a:r>
            <a:endParaRPr lang="en-US" sz="1400" dirty="0"/>
          </a:p>
        </p:txBody>
      </p:sp>
      <p:sp>
        <p:nvSpPr>
          <p:cNvPr id="22" name="Text 20">
            <a:extLst>
              <a:ext uri="{FF2B5EF4-FFF2-40B4-BE49-F238E27FC236}">
                <a16:creationId xmlns:a16="http://schemas.microsoft.com/office/drawing/2014/main" id="{E96737D7-4CAA-78D9-B21C-CFFC589A97AC}"/>
              </a:ext>
            </a:extLst>
          </p:cNvPr>
          <p:cNvSpPr/>
          <p:nvPr/>
        </p:nvSpPr>
        <p:spPr>
          <a:xfrm>
            <a:off x="3267171" y="1832876"/>
            <a:ext cx="2421880" cy="482500"/>
          </a:xfrm>
          <a:prstGeom prst="rect">
            <a:avLst/>
          </a:prstGeom>
          <a:noFill/>
          <a:ln/>
        </p:spPr>
        <p:txBody>
          <a:bodyPr wrap="square" lIns="76200" tIns="0" rIns="0" bIns="0" rtlCol="0" anchor="t"/>
          <a:lstStyle/>
          <a:p>
            <a:pPr marL="76200" indent="-76200" algn="l">
              <a:buSzPct val="10000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</a:p>
          <a:p>
            <a:pPr marL="76200" indent="-76200" algn="l">
              <a:buSzPct val="10000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Educators</a:t>
            </a:r>
          </a:p>
          <a:p>
            <a:pPr marL="76200" indent="-76200" algn="l">
              <a:buSzPct val="10000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Families</a:t>
            </a:r>
          </a:p>
          <a:p>
            <a:pPr marL="76200" indent="-76200" algn="l">
              <a:buSzPct val="10000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Administrators</a:t>
            </a:r>
          </a:p>
        </p:txBody>
      </p:sp>
      <p:sp>
        <p:nvSpPr>
          <p:cNvPr id="24" name="Text 22">
            <a:extLst>
              <a:ext uri="{FF2B5EF4-FFF2-40B4-BE49-F238E27FC236}">
                <a16:creationId xmlns:a16="http://schemas.microsoft.com/office/drawing/2014/main" id="{070AE57E-0E7B-6CD8-2742-163195BD08E0}"/>
              </a:ext>
            </a:extLst>
          </p:cNvPr>
          <p:cNvSpPr/>
          <p:nvPr/>
        </p:nvSpPr>
        <p:spPr>
          <a:xfrm>
            <a:off x="3267171" y="2761789"/>
            <a:ext cx="2470318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00"/>
              </a:spcAft>
              <a:buNone/>
            </a:pPr>
            <a:r>
              <a:rPr lang="en-US" sz="1400" b="1" dirty="0">
                <a:solidFill>
                  <a:srgbClr val="E07A5F"/>
                </a:solidFill>
                <a:latin typeface="Arial" pitchFamily="34" charset="0"/>
                <a:cs typeface="Arial" pitchFamily="34" charset="-120"/>
              </a:rPr>
              <a:t>Challenges</a:t>
            </a:r>
            <a:endParaRPr lang="en-US" sz="1400" dirty="0"/>
          </a:p>
        </p:txBody>
      </p:sp>
      <p:sp>
        <p:nvSpPr>
          <p:cNvPr id="25" name="Text 23">
            <a:extLst>
              <a:ext uri="{FF2B5EF4-FFF2-40B4-BE49-F238E27FC236}">
                <a16:creationId xmlns:a16="http://schemas.microsoft.com/office/drawing/2014/main" id="{5F441EA4-C008-4BDD-AC6C-8166B26F5648}"/>
              </a:ext>
            </a:extLst>
          </p:cNvPr>
          <p:cNvSpPr/>
          <p:nvPr/>
        </p:nvSpPr>
        <p:spPr>
          <a:xfrm>
            <a:off x="3315609" y="3015118"/>
            <a:ext cx="2421880" cy="523875"/>
          </a:xfrm>
          <a:prstGeom prst="rect">
            <a:avLst/>
          </a:prstGeom>
          <a:noFill/>
          <a:ln/>
        </p:spPr>
        <p:txBody>
          <a:bodyPr wrap="square" lIns="76200" tIns="0" rIns="0" bIns="0" rtlCol="0" anchor="t"/>
          <a:lstStyle/>
          <a:p>
            <a:pPr marL="76200" indent="-76200" algn="l">
              <a:buSzPct val="100000"/>
              <a:buChar char="•"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cs typeface="Arial" pitchFamily="34" charset="-120"/>
              </a:rPr>
              <a:t>Turn-over</a:t>
            </a:r>
          </a:p>
          <a:p>
            <a:pPr marL="76200" indent="-76200" algn="l">
              <a:buSzPct val="100000"/>
              <a:buChar char="•"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cs typeface="Arial" pitchFamily="34" charset="-120"/>
              </a:rPr>
              <a:t>Training</a:t>
            </a:r>
          </a:p>
          <a:p>
            <a:pPr marL="76200" indent="-76200" algn="l">
              <a:buSzPct val="100000"/>
              <a:buChar char="•"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cs typeface="Arial" pitchFamily="34" charset="-120"/>
              </a:rPr>
              <a:t>Resources</a:t>
            </a:r>
            <a:endParaRPr lang="en-US" sz="1400" dirty="0"/>
          </a:p>
        </p:txBody>
      </p:sp>
      <p:sp>
        <p:nvSpPr>
          <p:cNvPr id="29" name="Text 27">
            <a:extLst>
              <a:ext uri="{FF2B5EF4-FFF2-40B4-BE49-F238E27FC236}">
                <a16:creationId xmlns:a16="http://schemas.microsoft.com/office/drawing/2014/main" id="{6CE47787-F2AA-AEF1-5A7F-551CC89511CA}"/>
              </a:ext>
            </a:extLst>
          </p:cNvPr>
          <p:cNvSpPr/>
          <p:nvPr/>
        </p:nvSpPr>
        <p:spPr>
          <a:xfrm>
            <a:off x="6074718" y="971401"/>
            <a:ext cx="2751683" cy="480585"/>
          </a:xfrm>
          <a:prstGeom prst="roundRect">
            <a:avLst>
              <a:gd name="adj" fmla="val 26667"/>
            </a:avLst>
          </a:prstGeom>
          <a:solidFill>
            <a:srgbClr val="16A08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0" name="Text 28">
            <a:extLst>
              <a:ext uri="{FF2B5EF4-FFF2-40B4-BE49-F238E27FC236}">
                <a16:creationId xmlns:a16="http://schemas.microsoft.com/office/drawing/2014/main" id="{44E50414-051F-A66C-4BAE-AEC3E1C39526}"/>
              </a:ext>
            </a:extLst>
          </p:cNvPr>
          <p:cNvSpPr/>
          <p:nvPr/>
        </p:nvSpPr>
        <p:spPr>
          <a:xfrm>
            <a:off x="6215400" y="993939"/>
            <a:ext cx="2470318" cy="1965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-120"/>
              </a:rPr>
              <a:t>Rural Implementation Challenges and Solutions</a:t>
            </a:r>
            <a:endParaRPr lang="en-US" sz="1400" dirty="0"/>
          </a:p>
        </p:txBody>
      </p:sp>
      <p:sp>
        <p:nvSpPr>
          <p:cNvPr id="32" name="Text 30">
            <a:extLst>
              <a:ext uri="{FF2B5EF4-FFF2-40B4-BE49-F238E27FC236}">
                <a16:creationId xmlns:a16="http://schemas.microsoft.com/office/drawing/2014/main" id="{05688F05-79C5-62F8-52DE-5E2AF1CC93C6}"/>
              </a:ext>
            </a:extLst>
          </p:cNvPr>
          <p:cNvSpPr/>
          <p:nvPr/>
        </p:nvSpPr>
        <p:spPr>
          <a:xfrm>
            <a:off x="6215400" y="1583693"/>
            <a:ext cx="2470318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00"/>
              </a:spcAft>
              <a:buNone/>
            </a:pPr>
            <a:r>
              <a:rPr lang="en-US" sz="1400" b="1" dirty="0">
                <a:solidFill>
                  <a:srgbClr val="16A085"/>
                </a:solidFill>
                <a:latin typeface="Arial" pitchFamily="34" charset="0"/>
                <a:cs typeface="Arial" pitchFamily="34" charset="-120"/>
              </a:rPr>
              <a:t>Fidelity of Implementation</a:t>
            </a:r>
            <a:endParaRPr lang="en-US" sz="1400" dirty="0"/>
          </a:p>
        </p:txBody>
      </p:sp>
      <p:sp>
        <p:nvSpPr>
          <p:cNvPr id="35" name="Text 33">
            <a:extLst>
              <a:ext uri="{FF2B5EF4-FFF2-40B4-BE49-F238E27FC236}">
                <a16:creationId xmlns:a16="http://schemas.microsoft.com/office/drawing/2014/main" id="{6A9DE4DF-9121-F6C5-0FE2-4DF5D341379E}"/>
              </a:ext>
            </a:extLst>
          </p:cNvPr>
          <p:cNvSpPr/>
          <p:nvPr/>
        </p:nvSpPr>
        <p:spPr>
          <a:xfrm>
            <a:off x="6215400" y="1923831"/>
            <a:ext cx="2470318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00"/>
              </a:spcAft>
              <a:buNone/>
            </a:pPr>
            <a:r>
              <a:rPr lang="en-US" sz="1400" b="1" dirty="0">
                <a:solidFill>
                  <a:srgbClr val="16A085"/>
                </a:solidFill>
                <a:latin typeface="Arial" pitchFamily="34" charset="0"/>
                <a:cs typeface="Arial" pitchFamily="34" charset="-120"/>
              </a:rPr>
              <a:t>Social Validity</a:t>
            </a:r>
            <a:endParaRPr lang="en-US" sz="1400" dirty="0"/>
          </a:p>
        </p:txBody>
      </p:sp>
      <p:sp>
        <p:nvSpPr>
          <p:cNvPr id="43" name="Text 2">
            <a:extLst>
              <a:ext uri="{FF2B5EF4-FFF2-40B4-BE49-F238E27FC236}">
                <a16:creationId xmlns:a16="http://schemas.microsoft.com/office/drawing/2014/main" id="{0E64BD6B-2634-67CB-FC28-55BA1457B188}"/>
              </a:ext>
            </a:extLst>
          </p:cNvPr>
          <p:cNvSpPr/>
          <p:nvPr/>
        </p:nvSpPr>
        <p:spPr>
          <a:xfrm>
            <a:off x="307666" y="110466"/>
            <a:ext cx="8528518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Community Needs: Effective Evidence-Based Practices</a:t>
            </a:r>
            <a:endParaRPr lang="en-US" sz="2200" dirty="0"/>
          </a:p>
        </p:txBody>
      </p:sp>
      <p:sp>
        <p:nvSpPr>
          <p:cNvPr id="44" name="Text 3">
            <a:extLst>
              <a:ext uri="{FF2B5EF4-FFF2-40B4-BE49-F238E27FC236}">
                <a16:creationId xmlns:a16="http://schemas.microsoft.com/office/drawing/2014/main" id="{5ED16CBC-70DC-606A-14BD-1E4FD42080B0}"/>
              </a:ext>
            </a:extLst>
          </p:cNvPr>
          <p:cNvSpPr/>
          <p:nvPr/>
        </p:nvSpPr>
        <p:spPr>
          <a:xfrm>
            <a:off x="335890" y="533326"/>
            <a:ext cx="8679281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200"/>
              </a:spcBef>
              <a:buNone/>
            </a:pPr>
            <a:r>
              <a:rPr lang="en-US" sz="1100" i="1" dirty="0">
                <a:solidFill>
                  <a:srgbClr val="16A0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Bridging the Gap Between Research and Practice</a:t>
            </a:r>
            <a:endParaRPr lang="en-US" sz="1100" dirty="0"/>
          </a:p>
        </p:txBody>
      </p:sp>
      <p:sp>
        <p:nvSpPr>
          <p:cNvPr id="47" name="Text 33">
            <a:extLst>
              <a:ext uri="{FF2B5EF4-FFF2-40B4-BE49-F238E27FC236}">
                <a16:creationId xmlns:a16="http://schemas.microsoft.com/office/drawing/2014/main" id="{743C8979-208E-3555-63B4-B62AAF35FDD6}"/>
              </a:ext>
            </a:extLst>
          </p:cNvPr>
          <p:cNvSpPr/>
          <p:nvPr/>
        </p:nvSpPr>
        <p:spPr>
          <a:xfrm>
            <a:off x="6192560" y="2226124"/>
            <a:ext cx="2470318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00"/>
              </a:spcAft>
              <a:buNone/>
            </a:pPr>
            <a:r>
              <a:rPr lang="en-US" sz="1400" b="1" dirty="0">
                <a:solidFill>
                  <a:srgbClr val="16A085"/>
                </a:solidFill>
                <a:latin typeface="Arial" pitchFamily="34" charset="0"/>
                <a:cs typeface="Arial" pitchFamily="34" charset="-120"/>
              </a:rPr>
              <a:t>Sustained Implementation</a:t>
            </a:r>
            <a:endParaRPr lang="en-US" sz="1400" dirty="0"/>
          </a:p>
        </p:txBody>
      </p:sp>
      <p:sp>
        <p:nvSpPr>
          <p:cNvPr id="50" name="Text 33">
            <a:extLst>
              <a:ext uri="{FF2B5EF4-FFF2-40B4-BE49-F238E27FC236}">
                <a16:creationId xmlns:a16="http://schemas.microsoft.com/office/drawing/2014/main" id="{BC1EB680-122C-F04D-47C7-042895FE0CB9}"/>
              </a:ext>
            </a:extLst>
          </p:cNvPr>
          <p:cNvSpPr/>
          <p:nvPr/>
        </p:nvSpPr>
        <p:spPr>
          <a:xfrm>
            <a:off x="6192560" y="2654149"/>
            <a:ext cx="2470318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00"/>
              </a:spcAft>
              <a:buNone/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-120"/>
              </a:rPr>
              <a:t>Ongoing, High-Quality PD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2" name="Text 33">
            <a:extLst>
              <a:ext uri="{FF2B5EF4-FFF2-40B4-BE49-F238E27FC236}">
                <a16:creationId xmlns:a16="http://schemas.microsoft.com/office/drawing/2014/main" id="{6FE5167B-247E-5250-C2AE-1277694200B1}"/>
              </a:ext>
            </a:extLst>
          </p:cNvPr>
          <p:cNvSpPr/>
          <p:nvPr/>
        </p:nvSpPr>
        <p:spPr>
          <a:xfrm>
            <a:off x="6192560" y="3538993"/>
            <a:ext cx="2470318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00"/>
              </a:spcAft>
              <a:buNone/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-120"/>
              </a:rPr>
              <a:t>Supportive Organizational Culture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 8">
            <a:extLst>
              <a:ext uri="{FF2B5EF4-FFF2-40B4-BE49-F238E27FC236}">
                <a16:creationId xmlns:a16="http://schemas.microsoft.com/office/drawing/2014/main" id="{1EA4FEC1-1253-88E4-4111-DCCFD1E00634}"/>
              </a:ext>
            </a:extLst>
          </p:cNvPr>
          <p:cNvSpPr/>
          <p:nvPr/>
        </p:nvSpPr>
        <p:spPr>
          <a:xfrm>
            <a:off x="372972" y="2105485"/>
            <a:ext cx="2555479" cy="631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00"/>
              </a:spcAft>
              <a:buNone/>
            </a:pPr>
            <a:r>
              <a:rPr lang="en-US" sz="1400" b="1" dirty="0">
                <a:solidFill>
                  <a:srgbClr val="1C2833"/>
                </a:solidFill>
                <a:latin typeface="Arial" pitchFamily="34" charset="0"/>
                <a:cs typeface="Arial" pitchFamily="34" charset="-120"/>
              </a:rPr>
              <a:t>Translation of EBPs</a:t>
            </a:r>
            <a:endParaRPr lang="en-US" sz="1400" dirty="0"/>
          </a:p>
        </p:txBody>
      </p:sp>
      <p:sp>
        <p:nvSpPr>
          <p:cNvPr id="16" name="Text 8">
            <a:extLst>
              <a:ext uri="{FF2B5EF4-FFF2-40B4-BE49-F238E27FC236}">
                <a16:creationId xmlns:a16="http://schemas.microsoft.com/office/drawing/2014/main" id="{7D3F3223-BD16-C59A-6D2E-B628AEB0A64F}"/>
              </a:ext>
            </a:extLst>
          </p:cNvPr>
          <p:cNvSpPr/>
          <p:nvPr/>
        </p:nvSpPr>
        <p:spPr>
          <a:xfrm>
            <a:off x="339745" y="2468791"/>
            <a:ext cx="2555479" cy="292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00"/>
              </a:spcAft>
              <a:buNone/>
            </a:pPr>
            <a:r>
              <a:rPr lang="en-US" sz="1400" b="1" dirty="0">
                <a:solidFill>
                  <a:srgbClr val="1C2833"/>
                </a:solidFill>
                <a:latin typeface="Arial" pitchFamily="34" charset="0"/>
                <a:cs typeface="Arial" pitchFamily="34" charset="-120"/>
              </a:rPr>
              <a:t>For whom, under what conditions</a:t>
            </a:r>
            <a:endParaRPr lang="en-US" sz="1400" dirty="0"/>
          </a:p>
        </p:txBody>
      </p:sp>
      <p:sp>
        <p:nvSpPr>
          <p:cNvPr id="27" name="Text 33">
            <a:extLst>
              <a:ext uri="{FF2B5EF4-FFF2-40B4-BE49-F238E27FC236}">
                <a16:creationId xmlns:a16="http://schemas.microsoft.com/office/drawing/2014/main" id="{C1BEAA90-F577-87AD-22F0-8FB8C0B3F6A5}"/>
              </a:ext>
            </a:extLst>
          </p:cNvPr>
          <p:cNvSpPr/>
          <p:nvPr/>
        </p:nvSpPr>
        <p:spPr>
          <a:xfrm>
            <a:off x="6192560" y="4063295"/>
            <a:ext cx="2470318" cy="490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00"/>
              </a:spcAft>
              <a:buNone/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-120"/>
              </a:rPr>
              <a:t>Community/University partnerships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3" name="Text 23">
            <a:extLst>
              <a:ext uri="{FF2B5EF4-FFF2-40B4-BE49-F238E27FC236}">
                <a16:creationId xmlns:a16="http://schemas.microsoft.com/office/drawing/2014/main" id="{77E8276D-C85D-5044-0321-C5E3FA73B4EF}"/>
              </a:ext>
            </a:extLst>
          </p:cNvPr>
          <p:cNvSpPr/>
          <p:nvPr/>
        </p:nvSpPr>
        <p:spPr>
          <a:xfrm>
            <a:off x="6240998" y="2891783"/>
            <a:ext cx="2421880" cy="523875"/>
          </a:xfrm>
          <a:prstGeom prst="rect">
            <a:avLst/>
          </a:prstGeom>
          <a:noFill/>
          <a:ln/>
        </p:spPr>
        <p:txBody>
          <a:bodyPr wrap="square" lIns="76200" tIns="0" rIns="0" bIns="0" rtlCol="0" anchor="t"/>
          <a:lstStyle/>
          <a:p>
            <a:pPr algn="l">
              <a:buSzPct val="100000"/>
            </a:pPr>
            <a:r>
              <a:rPr lang="en-US" sz="1400" dirty="0"/>
              <a:t>Moving beyond one-time PD to inclusive coaching models</a:t>
            </a:r>
          </a:p>
        </p:txBody>
      </p:sp>
    </p:spTree>
    <p:extLst>
      <p:ext uri="{BB962C8B-B14F-4D97-AF65-F5344CB8AC3E}">
        <p14:creationId xmlns:p14="http://schemas.microsoft.com/office/powerpoint/2010/main" val="1385032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B65AF8-C965-0D94-4F34-2A1B458B8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6C8340DB-3602-B890-9DB1-A62243041517}"/>
              </a:ext>
            </a:extLst>
          </p:cNvPr>
          <p:cNvSpPr/>
          <p:nvPr/>
        </p:nvSpPr>
        <p:spPr>
          <a:xfrm>
            <a:off x="0" y="0"/>
            <a:ext cx="9144000" cy="844451"/>
          </a:xfrm>
          <a:prstGeom prst="rect">
            <a:avLst/>
          </a:prstGeom>
          <a:solidFill>
            <a:srgbClr val="1C2833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CAEA70A7-FC02-B52C-D9BF-6937B7E1D065}"/>
              </a:ext>
            </a:extLst>
          </p:cNvPr>
          <p:cNvSpPr/>
          <p:nvPr/>
        </p:nvSpPr>
        <p:spPr>
          <a:xfrm>
            <a:off x="0" y="825401"/>
            <a:ext cx="9144000" cy="0"/>
          </a:xfrm>
          <a:prstGeom prst="line">
            <a:avLst/>
          </a:prstGeom>
          <a:noFill/>
          <a:ln w="38100">
            <a:solidFill>
              <a:srgbClr val="16A08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2912224C-EF3B-58B8-63EE-82A01A7A497C}"/>
              </a:ext>
            </a:extLst>
          </p:cNvPr>
          <p:cNvSpPr/>
          <p:nvPr/>
        </p:nvSpPr>
        <p:spPr>
          <a:xfrm>
            <a:off x="355550" y="971401"/>
            <a:ext cx="8432899" cy="253901"/>
          </a:xfrm>
          <a:prstGeom prst="roundRect">
            <a:avLst>
              <a:gd name="adj" fmla="val 15006"/>
            </a:avLst>
          </a:prstGeom>
          <a:solidFill>
            <a:srgbClr val="16A08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ADCC0E69-73D5-3DD9-A7F0-03FD3BC37EA4}"/>
              </a:ext>
            </a:extLst>
          </p:cNvPr>
          <p:cNvSpPr/>
          <p:nvPr/>
        </p:nvSpPr>
        <p:spPr>
          <a:xfrm>
            <a:off x="393191" y="971328"/>
            <a:ext cx="8394496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Single Case Design</a:t>
            </a:r>
            <a:endParaRPr lang="en-US" sz="1600" dirty="0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10E3F691-4E78-63C5-9AED-A55FED2C9EED}"/>
              </a:ext>
            </a:extLst>
          </p:cNvPr>
          <p:cNvSpPr/>
          <p:nvPr/>
        </p:nvSpPr>
        <p:spPr>
          <a:xfrm>
            <a:off x="355550" y="1276052"/>
            <a:ext cx="8432899" cy="234851"/>
          </a:xfrm>
          <a:prstGeom prst="roundRect">
            <a:avLst>
              <a:gd name="adj" fmla="val 10815"/>
            </a:avLst>
          </a:prstGeom>
          <a:solidFill>
            <a:srgbClr val="FFFFF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334D08E7-4967-6D60-1878-60953FFCBEE8}"/>
              </a:ext>
            </a:extLst>
          </p:cNvPr>
          <p:cNvSpPr/>
          <p:nvPr/>
        </p:nvSpPr>
        <p:spPr>
          <a:xfrm>
            <a:off x="374600" y="1276052"/>
            <a:ext cx="0" cy="234851"/>
          </a:xfrm>
          <a:prstGeom prst="line">
            <a:avLst/>
          </a:prstGeom>
          <a:noFill/>
          <a:ln w="38100">
            <a:solidFill>
              <a:srgbClr val="E07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F2A79FFA-E118-0E35-CCF3-E0D5870AAB30}"/>
              </a:ext>
            </a:extLst>
          </p:cNvPr>
          <p:cNvSpPr/>
          <p:nvPr/>
        </p:nvSpPr>
        <p:spPr>
          <a:xfrm>
            <a:off x="495151" y="1326803"/>
            <a:ext cx="835563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cs typeface="Arial" pitchFamily="34" charset="-120"/>
              </a:rPr>
              <a:t>Participant performance is measured during a baseline condition and compared to an intervention condition (Ledford et al., 2017)</a:t>
            </a:r>
            <a:endParaRPr lang="en-US" sz="1400" dirty="0"/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FC8F5358-2DC3-7583-B908-D3269994890D}"/>
              </a:ext>
            </a:extLst>
          </p:cNvPr>
          <p:cNvSpPr/>
          <p:nvPr/>
        </p:nvSpPr>
        <p:spPr>
          <a:xfrm>
            <a:off x="355550" y="1549003"/>
            <a:ext cx="8432899" cy="234851"/>
          </a:xfrm>
          <a:prstGeom prst="roundRect">
            <a:avLst>
              <a:gd name="adj" fmla="val 10815"/>
            </a:avLst>
          </a:prstGeom>
          <a:solidFill>
            <a:srgbClr val="FFFFF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012AA4DF-71BE-FEB9-6FA6-B24F4FB7E43C}"/>
              </a:ext>
            </a:extLst>
          </p:cNvPr>
          <p:cNvSpPr/>
          <p:nvPr/>
        </p:nvSpPr>
        <p:spPr>
          <a:xfrm>
            <a:off x="675905" y="1628228"/>
            <a:ext cx="835563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Three clear demonstrations of behavior change at three distinct points in time – functional relation (Barton et al., 2019).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Baseline Logic: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Prediction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Affirming the consequence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Verification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Manipulation of the IV </a:t>
            </a:r>
            <a:endParaRPr lang="en-US" sz="1400" dirty="0"/>
          </a:p>
        </p:txBody>
      </p:sp>
      <p:sp>
        <p:nvSpPr>
          <p:cNvPr id="16" name="Text 14">
            <a:extLst>
              <a:ext uri="{FF2B5EF4-FFF2-40B4-BE49-F238E27FC236}">
                <a16:creationId xmlns:a16="http://schemas.microsoft.com/office/drawing/2014/main" id="{F0A6FFD4-45B5-2026-2DC9-D9F613F6D5AC}"/>
              </a:ext>
            </a:extLst>
          </p:cNvPr>
          <p:cNvSpPr/>
          <p:nvPr/>
        </p:nvSpPr>
        <p:spPr>
          <a:xfrm>
            <a:off x="354788" y="4659009"/>
            <a:ext cx="8432899" cy="234851"/>
          </a:xfrm>
          <a:prstGeom prst="roundRect">
            <a:avLst>
              <a:gd name="adj" fmla="val 10815"/>
            </a:avLst>
          </a:prstGeom>
          <a:solidFill>
            <a:srgbClr val="FFFFF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6" name="Text 2">
            <a:extLst>
              <a:ext uri="{FF2B5EF4-FFF2-40B4-BE49-F238E27FC236}">
                <a16:creationId xmlns:a16="http://schemas.microsoft.com/office/drawing/2014/main" id="{2061FCDA-AA22-0EB3-EDD4-7ACAB4CE9845}"/>
              </a:ext>
            </a:extLst>
          </p:cNvPr>
          <p:cNvSpPr/>
          <p:nvPr/>
        </p:nvSpPr>
        <p:spPr>
          <a:xfrm>
            <a:off x="232358" y="120775"/>
            <a:ext cx="8679281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Advancing Research: Single Case Designs &amp; Rigorous Methods</a:t>
            </a:r>
            <a:endParaRPr lang="en-US" sz="2200" dirty="0"/>
          </a:p>
        </p:txBody>
      </p:sp>
      <p:sp>
        <p:nvSpPr>
          <p:cNvPr id="37" name="Text 3">
            <a:extLst>
              <a:ext uri="{FF2B5EF4-FFF2-40B4-BE49-F238E27FC236}">
                <a16:creationId xmlns:a16="http://schemas.microsoft.com/office/drawing/2014/main" id="{F67B3555-910D-3D98-8A03-38FC2B55F721}"/>
              </a:ext>
            </a:extLst>
          </p:cNvPr>
          <p:cNvSpPr/>
          <p:nvPr/>
        </p:nvSpPr>
        <p:spPr>
          <a:xfrm>
            <a:off x="232358" y="488976"/>
            <a:ext cx="8679281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200"/>
              </a:spcBef>
              <a:buNone/>
            </a:pPr>
            <a:r>
              <a:rPr lang="en-US" sz="1100" i="1" dirty="0">
                <a:solidFill>
                  <a:srgbClr val="16A0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Moving Beyond Correlation to Establish Causation</a:t>
            </a:r>
            <a:endParaRPr lang="en-US" sz="1100" dirty="0"/>
          </a:p>
        </p:txBody>
      </p:sp>
      <p:sp>
        <p:nvSpPr>
          <p:cNvPr id="39" name="Shape 7">
            <a:extLst>
              <a:ext uri="{FF2B5EF4-FFF2-40B4-BE49-F238E27FC236}">
                <a16:creationId xmlns:a16="http://schemas.microsoft.com/office/drawing/2014/main" id="{C96B713E-D5E8-1398-FD07-38543ACBCC79}"/>
              </a:ext>
            </a:extLst>
          </p:cNvPr>
          <p:cNvSpPr/>
          <p:nvPr/>
        </p:nvSpPr>
        <p:spPr>
          <a:xfrm>
            <a:off x="354788" y="3381080"/>
            <a:ext cx="0" cy="234851"/>
          </a:xfrm>
          <a:prstGeom prst="line">
            <a:avLst/>
          </a:prstGeom>
          <a:noFill/>
          <a:ln w="38100">
            <a:solidFill>
              <a:srgbClr val="E07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0" name="Text 8">
            <a:extLst>
              <a:ext uri="{FF2B5EF4-FFF2-40B4-BE49-F238E27FC236}">
                <a16:creationId xmlns:a16="http://schemas.microsoft.com/office/drawing/2014/main" id="{4FC8BC36-3A10-CD08-8411-E779BF6B826B}"/>
              </a:ext>
            </a:extLst>
          </p:cNvPr>
          <p:cNvSpPr/>
          <p:nvPr/>
        </p:nvSpPr>
        <p:spPr>
          <a:xfrm>
            <a:off x="463909" y="3381080"/>
            <a:ext cx="835563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Core Features: (Hott et al., 2021) </a:t>
            </a:r>
          </a:p>
        </p:txBody>
      </p:sp>
      <p:sp>
        <p:nvSpPr>
          <p:cNvPr id="41" name="Text 11">
            <a:extLst>
              <a:ext uri="{FF2B5EF4-FFF2-40B4-BE49-F238E27FC236}">
                <a16:creationId xmlns:a16="http://schemas.microsoft.com/office/drawing/2014/main" id="{59527094-8A08-A240-BAE5-D881519D4F79}"/>
              </a:ext>
            </a:extLst>
          </p:cNvPr>
          <p:cNvSpPr/>
          <p:nvPr/>
        </p:nvSpPr>
        <p:spPr>
          <a:xfrm>
            <a:off x="675905" y="3700557"/>
            <a:ext cx="835563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Behavior is operationally defined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cs typeface="Arial" pitchFamily="34" charset="-120"/>
              </a:rPr>
              <a:t>Behavior is measured via direct observation repeatedly across time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cs typeface="Arial" pitchFamily="34" charset="-120"/>
              </a:rPr>
              <a:t>Behavior is observed to identify if changes occur when and only when intervention is introduced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cs typeface="Arial" pitchFamily="34" charset="-120"/>
              </a:rPr>
              <a:t>Behavior is measured by more than one observer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cs typeface="Arial" pitchFamily="34" charset="-120"/>
              </a:rPr>
              <a:t>Implementation of the intervention is measured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89668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38EE4-CED6-9E10-5A18-24EC4D70A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54F619D8-4918-C412-D0A3-E3A88D7F6BB0}"/>
              </a:ext>
            </a:extLst>
          </p:cNvPr>
          <p:cNvSpPr/>
          <p:nvPr/>
        </p:nvSpPr>
        <p:spPr>
          <a:xfrm>
            <a:off x="0" y="0"/>
            <a:ext cx="9144000" cy="844451"/>
          </a:xfrm>
          <a:prstGeom prst="rect">
            <a:avLst/>
          </a:prstGeom>
          <a:solidFill>
            <a:srgbClr val="1C2833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1F3524D2-4553-F1CB-3E3A-C8CBC2F1D925}"/>
              </a:ext>
            </a:extLst>
          </p:cNvPr>
          <p:cNvSpPr/>
          <p:nvPr/>
        </p:nvSpPr>
        <p:spPr>
          <a:xfrm>
            <a:off x="0" y="825401"/>
            <a:ext cx="9144000" cy="0"/>
          </a:xfrm>
          <a:prstGeom prst="line">
            <a:avLst/>
          </a:prstGeom>
          <a:noFill/>
          <a:ln w="38100">
            <a:solidFill>
              <a:srgbClr val="16A08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723213C9-2156-403C-0E4F-4D4F04F9DF05}"/>
              </a:ext>
            </a:extLst>
          </p:cNvPr>
          <p:cNvSpPr/>
          <p:nvPr/>
        </p:nvSpPr>
        <p:spPr>
          <a:xfrm>
            <a:off x="355550" y="1276052"/>
            <a:ext cx="8432899" cy="234851"/>
          </a:xfrm>
          <a:prstGeom prst="roundRect">
            <a:avLst>
              <a:gd name="adj" fmla="val 10815"/>
            </a:avLst>
          </a:prstGeom>
          <a:solidFill>
            <a:srgbClr val="FFFFF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DCDD6404-6B02-FC56-C338-79F5995DA91D}"/>
              </a:ext>
            </a:extLst>
          </p:cNvPr>
          <p:cNvSpPr/>
          <p:nvPr/>
        </p:nvSpPr>
        <p:spPr>
          <a:xfrm>
            <a:off x="355550" y="1549003"/>
            <a:ext cx="8432899" cy="234851"/>
          </a:xfrm>
          <a:prstGeom prst="roundRect">
            <a:avLst>
              <a:gd name="adj" fmla="val 10815"/>
            </a:avLst>
          </a:prstGeom>
          <a:solidFill>
            <a:srgbClr val="FFFFF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6" name="Text 14">
            <a:extLst>
              <a:ext uri="{FF2B5EF4-FFF2-40B4-BE49-F238E27FC236}">
                <a16:creationId xmlns:a16="http://schemas.microsoft.com/office/drawing/2014/main" id="{2FDB2446-F57C-3596-B746-7434A3E3470F}"/>
              </a:ext>
            </a:extLst>
          </p:cNvPr>
          <p:cNvSpPr/>
          <p:nvPr/>
        </p:nvSpPr>
        <p:spPr>
          <a:xfrm>
            <a:off x="354788" y="4659009"/>
            <a:ext cx="8432899" cy="234851"/>
          </a:xfrm>
          <a:prstGeom prst="roundRect">
            <a:avLst>
              <a:gd name="adj" fmla="val 10815"/>
            </a:avLst>
          </a:prstGeom>
          <a:solidFill>
            <a:srgbClr val="FFFFF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7" name="Shape 15">
            <a:extLst>
              <a:ext uri="{FF2B5EF4-FFF2-40B4-BE49-F238E27FC236}">
                <a16:creationId xmlns:a16="http://schemas.microsoft.com/office/drawing/2014/main" id="{6E1EC327-6068-65F5-B8D6-8FE2380C6DF4}"/>
              </a:ext>
            </a:extLst>
          </p:cNvPr>
          <p:cNvSpPr/>
          <p:nvPr/>
        </p:nvSpPr>
        <p:spPr>
          <a:xfrm>
            <a:off x="421589" y="1344484"/>
            <a:ext cx="0" cy="234851"/>
          </a:xfrm>
          <a:prstGeom prst="line">
            <a:avLst/>
          </a:prstGeom>
          <a:noFill/>
          <a:ln w="38100">
            <a:solidFill>
              <a:srgbClr val="E07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6" name="Text 2">
            <a:extLst>
              <a:ext uri="{FF2B5EF4-FFF2-40B4-BE49-F238E27FC236}">
                <a16:creationId xmlns:a16="http://schemas.microsoft.com/office/drawing/2014/main" id="{75E8D0B4-3D7A-11C0-5244-D7650B8FC0C6}"/>
              </a:ext>
            </a:extLst>
          </p:cNvPr>
          <p:cNvSpPr/>
          <p:nvPr/>
        </p:nvSpPr>
        <p:spPr>
          <a:xfrm>
            <a:off x="232358" y="120775"/>
            <a:ext cx="8679281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Advancing Research: Single Case Designs &amp; Rigorous Methods</a:t>
            </a:r>
            <a:endParaRPr lang="en-US" sz="2200" dirty="0"/>
          </a:p>
        </p:txBody>
      </p:sp>
      <p:sp>
        <p:nvSpPr>
          <p:cNvPr id="37" name="Text 3">
            <a:extLst>
              <a:ext uri="{FF2B5EF4-FFF2-40B4-BE49-F238E27FC236}">
                <a16:creationId xmlns:a16="http://schemas.microsoft.com/office/drawing/2014/main" id="{3CA6019A-7C48-51ED-7952-5DD26346C21B}"/>
              </a:ext>
            </a:extLst>
          </p:cNvPr>
          <p:cNvSpPr/>
          <p:nvPr/>
        </p:nvSpPr>
        <p:spPr>
          <a:xfrm>
            <a:off x="232358" y="488976"/>
            <a:ext cx="8679281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200"/>
              </a:spcBef>
              <a:buNone/>
            </a:pPr>
            <a:r>
              <a:rPr lang="en-US" sz="1100" i="1" dirty="0">
                <a:solidFill>
                  <a:srgbClr val="16A0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Moving Beyond Correlation to Establish Causation</a:t>
            </a:r>
            <a:endParaRPr lang="en-US" sz="1100" dirty="0"/>
          </a:p>
        </p:txBody>
      </p:sp>
      <p:sp>
        <p:nvSpPr>
          <p:cNvPr id="42" name="Text 8">
            <a:extLst>
              <a:ext uri="{FF2B5EF4-FFF2-40B4-BE49-F238E27FC236}">
                <a16:creationId xmlns:a16="http://schemas.microsoft.com/office/drawing/2014/main" id="{86BBA51F-973C-B718-ECA6-657582D63EDE}"/>
              </a:ext>
            </a:extLst>
          </p:cNvPr>
          <p:cNvSpPr/>
          <p:nvPr/>
        </p:nvSpPr>
        <p:spPr>
          <a:xfrm>
            <a:off x="514201" y="1344484"/>
            <a:ext cx="835563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Methodologies  (Hott et al., 2021) </a:t>
            </a:r>
          </a:p>
        </p:txBody>
      </p:sp>
      <p:sp>
        <p:nvSpPr>
          <p:cNvPr id="43" name="Text 11">
            <a:extLst>
              <a:ext uri="{FF2B5EF4-FFF2-40B4-BE49-F238E27FC236}">
                <a16:creationId xmlns:a16="http://schemas.microsoft.com/office/drawing/2014/main" id="{03227B5A-0989-55AF-1E0C-6CE62155CB90}"/>
              </a:ext>
            </a:extLst>
          </p:cNvPr>
          <p:cNvSpPr/>
          <p:nvPr/>
        </p:nvSpPr>
        <p:spPr>
          <a:xfrm>
            <a:off x="685557" y="1630085"/>
            <a:ext cx="835563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Withdrawal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cs typeface="Arial" pitchFamily="34" charset="-120"/>
              </a:rPr>
              <a:t>Changing Criterion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cs typeface="Arial" pitchFamily="34" charset="-120"/>
              </a:rPr>
              <a:t>Multiple Baseline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cs typeface="Arial" pitchFamily="34" charset="-120"/>
              </a:rPr>
              <a:t>Alternating Treatments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cs typeface="Arial" pitchFamily="34" charset="-120"/>
              </a:rPr>
              <a:t>Multicomponent</a:t>
            </a:r>
            <a:endParaRPr lang="en-US" sz="1400" dirty="0"/>
          </a:p>
        </p:txBody>
      </p:sp>
      <p:sp>
        <p:nvSpPr>
          <p:cNvPr id="4" name="Text 4">
            <a:extLst>
              <a:ext uri="{FF2B5EF4-FFF2-40B4-BE49-F238E27FC236}">
                <a16:creationId xmlns:a16="http://schemas.microsoft.com/office/drawing/2014/main" id="{3CC010A9-17E8-D7BE-7A84-81D69AB2B2C6}"/>
              </a:ext>
            </a:extLst>
          </p:cNvPr>
          <p:cNvSpPr/>
          <p:nvPr/>
        </p:nvSpPr>
        <p:spPr>
          <a:xfrm>
            <a:off x="355550" y="971401"/>
            <a:ext cx="8432899" cy="253901"/>
          </a:xfrm>
          <a:prstGeom prst="roundRect">
            <a:avLst>
              <a:gd name="adj" fmla="val 15006"/>
            </a:avLst>
          </a:prstGeom>
          <a:solidFill>
            <a:srgbClr val="16A08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5">
            <a:extLst>
              <a:ext uri="{FF2B5EF4-FFF2-40B4-BE49-F238E27FC236}">
                <a16:creationId xmlns:a16="http://schemas.microsoft.com/office/drawing/2014/main" id="{54769FFD-9D1A-5FF7-D7A3-E6B5CD1DCDEB}"/>
              </a:ext>
            </a:extLst>
          </p:cNvPr>
          <p:cNvSpPr/>
          <p:nvPr/>
        </p:nvSpPr>
        <p:spPr>
          <a:xfrm>
            <a:off x="393191" y="971328"/>
            <a:ext cx="8394496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Single Case Design</a:t>
            </a:r>
            <a:endParaRPr lang="en-US" sz="1600" dirty="0"/>
          </a:p>
        </p:txBody>
      </p:sp>
      <p:sp>
        <p:nvSpPr>
          <p:cNvPr id="12" name="Text 4">
            <a:extLst>
              <a:ext uri="{FF2B5EF4-FFF2-40B4-BE49-F238E27FC236}">
                <a16:creationId xmlns:a16="http://schemas.microsoft.com/office/drawing/2014/main" id="{4267B1D5-1945-953F-0435-EC7AB2680552}"/>
              </a:ext>
            </a:extLst>
          </p:cNvPr>
          <p:cNvSpPr/>
          <p:nvPr/>
        </p:nvSpPr>
        <p:spPr>
          <a:xfrm>
            <a:off x="354788" y="2840543"/>
            <a:ext cx="8432899" cy="253901"/>
          </a:xfrm>
          <a:prstGeom prst="roundRect">
            <a:avLst>
              <a:gd name="adj" fmla="val 15006"/>
            </a:avLst>
          </a:prstGeom>
          <a:solidFill>
            <a:srgbClr val="16A08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8" name="Text 5">
            <a:extLst>
              <a:ext uri="{FF2B5EF4-FFF2-40B4-BE49-F238E27FC236}">
                <a16:creationId xmlns:a16="http://schemas.microsoft.com/office/drawing/2014/main" id="{41444E25-671B-A34A-45A7-CCD9430333BD}"/>
              </a:ext>
            </a:extLst>
          </p:cNvPr>
          <p:cNvSpPr/>
          <p:nvPr/>
        </p:nvSpPr>
        <p:spPr>
          <a:xfrm>
            <a:off x="392429" y="2840470"/>
            <a:ext cx="8394496" cy="3034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Application</a:t>
            </a: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25B427-5E5B-1D38-9126-6379EA2BE126}"/>
              </a:ext>
            </a:extLst>
          </p:cNvPr>
          <p:cNvSpPr txBox="1"/>
          <p:nvPr/>
        </p:nvSpPr>
        <p:spPr>
          <a:xfrm>
            <a:off x="354788" y="3206095"/>
            <a:ext cx="47151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Small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intervention studies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Withdrawal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cs typeface="Arial" pitchFamily="34" charset="-120"/>
              </a:rPr>
              <a:t>Changing Criterion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cs typeface="Arial" pitchFamily="34" charset="-120"/>
              </a:rPr>
              <a:t>Multiple Baseline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cs typeface="Arial" pitchFamily="34" charset="-120"/>
              </a:rPr>
              <a:t>Alternating Treatments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cs typeface="Arial" pitchFamily="34" charset="-120"/>
              </a:rPr>
              <a:t>Multicomponent</a:t>
            </a:r>
            <a:endParaRPr lang="en-US" sz="1400" dirty="0"/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026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DD638-A0ED-6DB6-F302-D5D7822933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C91411-C487-A7EF-2959-70649C86DE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surveys/upzNpkCfkN1gg1NCQsmYt?display_state=chart&amp;activity_state=opened&amp;state=opened&amp;flow=Engagement&amp;onscreen=persist">
            <a:extLst>
              <a:ext uri="{FF2B5EF4-FFF2-40B4-BE49-F238E27FC236}">
                <a16:creationId xmlns:a16="http://schemas.microsoft.com/office/drawing/2014/main" id="{F80942C4-D63B-2F49-8C56-A70ECB89D712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500"/>
            <a:ext cx="90170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45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9270A-0B60-635D-0B0F-4C5A36DC7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4B438201-52FC-231A-2AC3-1D56099F70E9}"/>
              </a:ext>
            </a:extLst>
          </p:cNvPr>
          <p:cNvSpPr/>
          <p:nvPr/>
        </p:nvSpPr>
        <p:spPr>
          <a:xfrm>
            <a:off x="0" y="0"/>
            <a:ext cx="9144000" cy="844451"/>
          </a:xfrm>
          <a:prstGeom prst="rect">
            <a:avLst/>
          </a:prstGeom>
          <a:solidFill>
            <a:srgbClr val="1C2833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8760F255-B9ED-61F0-0189-D1C9A9A2926E}"/>
              </a:ext>
            </a:extLst>
          </p:cNvPr>
          <p:cNvSpPr/>
          <p:nvPr/>
        </p:nvSpPr>
        <p:spPr>
          <a:xfrm>
            <a:off x="0" y="825401"/>
            <a:ext cx="9144000" cy="0"/>
          </a:xfrm>
          <a:prstGeom prst="line">
            <a:avLst/>
          </a:prstGeom>
          <a:noFill/>
          <a:ln w="38100">
            <a:solidFill>
              <a:srgbClr val="16A08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2D947CEA-AD68-7A84-A25C-A5F1C16A8F86}"/>
              </a:ext>
            </a:extLst>
          </p:cNvPr>
          <p:cNvSpPr/>
          <p:nvPr/>
        </p:nvSpPr>
        <p:spPr>
          <a:xfrm>
            <a:off x="355550" y="1276052"/>
            <a:ext cx="8432899" cy="234851"/>
          </a:xfrm>
          <a:prstGeom prst="roundRect">
            <a:avLst>
              <a:gd name="adj" fmla="val 10815"/>
            </a:avLst>
          </a:prstGeom>
          <a:solidFill>
            <a:srgbClr val="FFFFF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1400" dirty="0"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D3459F71-EC39-C840-AED7-1DB055A4B9BB}"/>
              </a:ext>
            </a:extLst>
          </p:cNvPr>
          <p:cNvSpPr/>
          <p:nvPr/>
        </p:nvSpPr>
        <p:spPr>
          <a:xfrm>
            <a:off x="393191" y="1342727"/>
            <a:ext cx="0" cy="234851"/>
          </a:xfrm>
          <a:prstGeom prst="line">
            <a:avLst/>
          </a:prstGeom>
          <a:noFill/>
          <a:ln w="38100">
            <a:solidFill>
              <a:srgbClr val="E07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937B4C9F-836F-98FD-F552-AB8C36348CA7}"/>
              </a:ext>
            </a:extLst>
          </p:cNvPr>
          <p:cNvSpPr/>
          <p:nvPr/>
        </p:nvSpPr>
        <p:spPr>
          <a:xfrm>
            <a:off x="495151" y="1326803"/>
            <a:ext cx="835563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cs typeface="Arial" pitchFamily="34" charset="-120"/>
              </a:rPr>
              <a:t>Compare the outcomes between a treatment group and a control group (Hott et al., 2025)</a:t>
            </a:r>
            <a:endParaRPr lang="en-US" sz="1400" dirty="0"/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7D1CC36E-C945-A7A0-CA37-14C625DD2FB4}"/>
              </a:ext>
            </a:extLst>
          </p:cNvPr>
          <p:cNvSpPr/>
          <p:nvPr/>
        </p:nvSpPr>
        <p:spPr>
          <a:xfrm>
            <a:off x="355550" y="1549003"/>
            <a:ext cx="8432899" cy="234851"/>
          </a:xfrm>
          <a:prstGeom prst="roundRect">
            <a:avLst>
              <a:gd name="adj" fmla="val 10815"/>
            </a:avLst>
          </a:prstGeom>
          <a:solidFill>
            <a:srgbClr val="FFFFF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F554D6F5-E4F0-00A0-7F8B-0FE4577F8F74}"/>
              </a:ext>
            </a:extLst>
          </p:cNvPr>
          <p:cNvSpPr/>
          <p:nvPr/>
        </p:nvSpPr>
        <p:spPr>
          <a:xfrm>
            <a:off x="675905" y="1561653"/>
            <a:ext cx="835563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Students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cs typeface="Arial" pitchFamily="34" charset="-120"/>
              </a:rPr>
              <a:t>Teachers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cs typeface="Arial" pitchFamily="34" charset="-120"/>
              </a:rPr>
              <a:t>Schools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cs typeface="Arial" pitchFamily="34" charset="-120"/>
              </a:rPr>
              <a:t>Districts</a:t>
            </a:r>
            <a:endParaRPr lang="en-US" sz="1400" dirty="0"/>
          </a:p>
        </p:txBody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DC13E278-5525-C0EB-A62B-0B756F27AE97}"/>
              </a:ext>
            </a:extLst>
          </p:cNvPr>
          <p:cNvSpPr/>
          <p:nvPr/>
        </p:nvSpPr>
        <p:spPr>
          <a:xfrm>
            <a:off x="373838" y="4373408"/>
            <a:ext cx="8432899" cy="253901"/>
          </a:xfrm>
          <a:prstGeom prst="roundRect">
            <a:avLst>
              <a:gd name="adj" fmla="val 15006"/>
            </a:avLst>
          </a:prstGeom>
          <a:solidFill>
            <a:srgbClr val="16A08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5" name="Text 13">
            <a:extLst>
              <a:ext uri="{FF2B5EF4-FFF2-40B4-BE49-F238E27FC236}">
                <a16:creationId xmlns:a16="http://schemas.microsoft.com/office/drawing/2014/main" id="{51BCFE5B-BD6D-2C2A-94CD-58AE96D2F288}"/>
              </a:ext>
            </a:extLst>
          </p:cNvPr>
          <p:cNvSpPr/>
          <p:nvPr/>
        </p:nvSpPr>
        <p:spPr>
          <a:xfrm>
            <a:off x="475339" y="4382728"/>
            <a:ext cx="8394496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Application</a:t>
            </a:r>
            <a:endParaRPr lang="en-US" sz="1400" dirty="0"/>
          </a:p>
        </p:txBody>
      </p:sp>
      <p:sp>
        <p:nvSpPr>
          <p:cNvPr id="16" name="Text 14">
            <a:extLst>
              <a:ext uri="{FF2B5EF4-FFF2-40B4-BE49-F238E27FC236}">
                <a16:creationId xmlns:a16="http://schemas.microsoft.com/office/drawing/2014/main" id="{9C841239-B76A-E912-3BB3-22F7EF53DC02}"/>
              </a:ext>
            </a:extLst>
          </p:cNvPr>
          <p:cNvSpPr/>
          <p:nvPr/>
        </p:nvSpPr>
        <p:spPr>
          <a:xfrm>
            <a:off x="354788" y="4659009"/>
            <a:ext cx="8432899" cy="234851"/>
          </a:xfrm>
          <a:prstGeom prst="roundRect">
            <a:avLst>
              <a:gd name="adj" fmla="val 10815"/>
            </a:avLst>
          </a:prstGeom>
          <a:solidFill>
            <a:srgbClr val="FFFFF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7" name="Shape 15">
            <a:extLst>
              <a:ext uri="{FF2B5EF4-FFF2-40B4-BE49-F238E27FC236}">
                <a16:creationId xmlns:a16="http://schemas.microsoft.com/office/drawing/2014/main" id="{D75E6AA9-19FA-B8EA-1286-2863A967F45E}"/>
              </a:ext>
            </a:extLst>
          </p:cNvPr>
          <p:cNvSpPr/>
          <p:nvPr/>
        </p:nvSpPr>
        <p:spPr>
          <a:xfrm>
            <a:off x="380949" y="4024105"/>
            <a:ext cx="0" cy="234851"/>
          </a:xfrm>
          <a:prstGeom prst="line">
            <a:avLst/>
          </a:prstGeom>
          <a:noFill/>
          <a:ln w="38100">
            <a:solidFill>
              <a:srgbClr val="E07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6" name="Text 2">
            <a:extLst>
              <a:ext uri="{FF2B5EF4-FFF2-40B4-BE49-F238E27FC236}">
                <a16:creationId xmlns:a16="http://schemas.microsoft.com/office/drawing/2014/main" id="{FC74EEB4-03F9-AA21-4729-5B4CCF3FC465}"/>
              </a:ext>
            </a:extLst>
          </p:cNvPr>
          <p:cNvSpPr/>
          <p:nvPr/>
        </p:nvSpPr>
        <p:spPr>
          <a:xfrm>
            <a:off x="232358" y="120775"/>
            <a:ext cx="8679281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Advancing Research: Single Case Designs &amp; Rigorous Methods</a:t>
            </a:r>
            <a:endParaRPr lang="en-US" sz="2200" dirty="0"/>
          </a:p>
        </p:txBody>
      </p:sp>
      <p:sp>
        <p:nvSpPr>
          <p:cNvPr id="37" name="Text 3">
            <a:extLst>
              <a:ext uri="{FF2B5EF4-FFF2-40B4-BE49-F238E27FC236}">
                <a16:creationId xmlns:a16="http://schemas.microsoft.com/office/drawing/2014/main" id="{5EA64930-89C2-C3F1-B82B-68F14B1B4558}"/>
              </a:ext>
            </a:extLst>
          </p:cNvPr>
          <p:cNvSpPr/>
          <p:nvPr/>
        </p:nvSpPr>
        <p:spPr>
          <a:xfrm>
            <a:off x="232358" y="488976"/>
            <a:ext cx="8679281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200"/>
              </a:spcBef>
              <a:buNone/>
            </a:pPr>
            <a:r>
              <a:rPr lang="en-US" sz="1100" i="1" dirty="0">
                <a:solidFill>
                  <a:srgbClr val="16A0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Moving Beyond Correlation to Establish Causation</a:t>
            </a:r>
            <a:endParaRPr lang="en-US" sz="1100" dirty="0"/>
          </a:p>
        </p:txBody>
      </p:sp>
      <p:sp>
        <p:nvSpPr>
          <p:cNvPr id="39" name="Shape 7">
            <a:extLst>
              <a:ext uri="{FF2B5EF4-FFF2-40B4-BE49-F238E27FC236}">
                <a16:creationId xmlns:a16="http://schemas.microsoft.com/office/drawing/2014/main" id="{2F1AC4BA-356D-D962-4A09-E4F6E699E6F9}"/>
              </a:ext>
            </a:extLst>
          </p:cNvPr>
          <p:cNvSpPr/>
          <p:nvPr/>
        </p:nvSpPr>
        <p:spPr>
          <a:xfrm>
            <a:off x="393191" y="2485759"/>
            <a:ext cx="0" cy="234851"/>
          </a:xfrm>
          <a:prstGeom prst="line">
            <a:avLst/>
          </a:prstGeom>
          <a:noFill/>
          <a:ln w="38100">
            <a:solidFill>
              <a:srgbClr val="E07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0" name="Text 8">
            <a:extLst>
              <a:ext uri="{FF2B5EF4-FFF2-40B4-BE49-F238E27FC236}">
                <a16:creationId xmlns:a16="http://schemas.microsoft.com/office/drawing/2014/main" id="{7D55B00F-0CB1-AE32-4DFF-9C18F4FC2C7D}"/>
              </a:ext>
            </a:extLst>
          </p:cNvPr>
          <p:cNvSpPr/>
          <p:nvPr/>
        </p:nvSpPr>
        <p:spPr>
          <a:xfrm>
            <a:off x="475339" y="2485759"/>
            <a:ext cx="835563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Common Group Designs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(Hott et al., 2021; Hott et al., 2025)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11">
            <a:extLst>
              <a:ext uri="{FF2B5EF4-FFF2-40B4-BE49-F238E27FC236}">
                <a16:creationId xmlns:a16="http://schemas.microsoft.com/office/drawing/2014/main" id="{FB412F3D-43E8-109E-531A-96CE4C0134D2}"/>
              </a:ext>
            </a:extLst>
          </p:cNvPr>
          <p:cNvSpPr/>
          <p:nvPr/>
        </p:nvSpPr>
        <p:spPr>
          <a:xfrm>
            <a:off x="556005" y="2748980"/>
            <a:ext cx="835563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Randomized Control Trials (RCTs)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cs typeface="Arial" pitchFamily="34" charset="-120"/>
              </a:rPr>
              <a:t>Quasi-Experimental Designs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cs typeface="Arial" pitchFamily="34" charset="-120"/>
              </a:rPr>
              <a:t>Regression Discontinuity Design (RDD)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cs typeface="Arial" pitchFamily="34" charset="-120"/>
              </a:rPr>
              <a:t>Switching Replication Design (SRD)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cs typeface="Arial" pitchFamily="34" charset="-120"/>
              </a:rPr>
              <a:t>Propensity Score Matching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cs typeface="Arial" pitchFamily="34" charset="-120"/>
              </a:rPr>
              <a:t>Fixed-Effect Regression Design</a:t>
            </a:r>
            <a:endParaRPr lang="en-US" sz="1400" dirty="0"/>
          </a:p>
        </p:txBody>
      </p:sp>
      <p:sp>
        <p:nvSpPr>
          <p:cNvPr id="4" name="Text 8">
            <a:extLst>
              <a:ext uri="{FF2B5EF4-FFF2-40B4-BE49-F238E27FC236}">
                <a16:creationId xmlns:a16="http://schemas.microsoft.com/office/drawing/2014/main" id="{A499EE85-C79B-BB16-862E-E27B5FB5CD4F}"/>
              </a:ext>
            </a:extLst>
          </p:cNvPr>
          <p:cNvSpPr/>
          <p:nvPr/>
        </p:nvSpPr>
        <p:spPr>
          <a:xfrm>
            <a:off x="514201" y="4719232"/>
            <a:ext cx="835563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Causal effectiveness or efficacy of an intervention</a:t>
            </a:r>
          </a:p>
        </p:txBody>
      </p:sp>
      <p:sp>
        <p:nvSpPr>
          <p:cNvPr id="5" name="Text 8">
            <a:extLst>
              <a:ext uri="{FF2B5EF4-FFF2-40B4-BE49-F238E27FC236}">
                <a16:creationId xmlns:a16="http://schemas.microsoft.com/office/drawing/2014/main" id="{7DD8A36D-702B-B2B1-15E4-D97E76347293}"/>
              </a:ext>
            </a:extLst>
          </p:cNvPr>
          <p:cNvSpPr/>
          <p:nvPr/>
        </p:nvSpPr>
        <p:spPr>
          <a:xfrm>
            <a:off x="475339" y="4024105"/>
            <a:ext cx="835563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Power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analysis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4">
            <a:extLst>
              <a:ext uri="{FF2B5EF4-FFF2-40B4-BE49-F238E27FC236}">
                <a16:creationId xmlns:a16="http://schemas.microsoft.com/office/drawing/2014/main" id="{12DB1DA1-3901-2F3F-B33D-3A054D75447B}"/>
              </a:ext>
            </a:extLst>
          </p:cNvPr>
          <p:cNvSpPr/>
          <p:nvPr/>
        </p:nvSpPr>
        <p:spPr>
          <a:xfrm>
            <a:off x="355550" y="971401"/>
            <a:ext cx="8432899" cy="253901"/>
          </a:xfrm>
          <a:prstGeom prst="roundRect">
            <a:avLst>
              <a:gd name="adj" fmla="val 15006"/>
            </a:avLst>
          </a:prstGeom>
          <a:solidFill>
            <a:srgbClr val="16A08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8" name="Text 5">
            <a:extLst>
              <a:ext uri="{FF2B5EF4-FFF2-40B4-BE49-F238E27FC236}">
                <a16:creationId xmlns:a16="http://schemas.microsoft.com/office/drawing/2014/main" id="{D329C09B-18C1-29AA-B946-22FA41A51728}"/>
              </a:ext>
            </a:extLst>
          </p:cNvPr>
          <p:cNvSpPr/>
          <p:nvPr/>
        </p:nvSpPr>
        <p:spPr>
          <a:xfrm>
            <a:off x="393191" y="971328"/>
            <a:ext cx="8394496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Group Designs</a:t>
            </a:r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81A262-9141-0935-C976-DEE72F3BB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957" y="1740284"/>
            <a:ext cx="2619704" cy="264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80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BB3CC-3806-446F-7184-E7E8DC0AF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8A6972F2-3224-AEB9-5A52-3704B7DD3A91}"/>
              </a:ext>
            </a:extLst>
          </p:cNvPr>
          <p:cNvSpPr/>
          <p:nvPr/>
        </p:nvSpPr>
        <p:spPr>
          <a:xfrm>
            <a:off x="0" y="0"/>
            <a:ext cx="9144000" cy="844451"/>
          </a:xfrm>
          <a:prstGeom prst="rect">
            <a:avLst/>
          </a:prstGeom>
          <a:solidFill>
            <a:srgbClr val="1C2833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CD4AB168-989A-2216-BDE0-2EBE94D45156}"/>
              </a:ext>
            </a:extLst>
          </p:cNvPr>
          <p:cNvSpPr/>
          <p:nvPr/>
        </p:nvSpPr>
        <p:spPr>
          <a:xfrm>
            <a:off x="0" y="825401"/>
            <a:ext cx="9144000" cy="0"/>
          </a:xfrm>
          <a:prstGeom prst="line">
            <a:avLst/>
          </a:prstGeom>
          <a:noFill/>
          <a:ln w="38100">
            <a:solidFill>
              <a:srgbClr val="16A08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C0300BCD-82C5-7771-59BF-0409ADE060C7}"/>
              </a:ext>
            </a:extLst>
          </p:cNvPr>
          <p:cNvSpPr/>
          <p:nvPr/>
        </p:nvSpPr>
        <p:spPr>
          <a:xfrm>
            <a:off x="355550" y="971401"/>
            <a:ext cx="8432899" cy="253901"/>
          </a:xfrm>
          <a:prstGeom prst="roundRect">
            <a:avLst>
              <a:gd name="adj" fmla="val 15006"/>
            </a:avLst>
          </a:prstGeom>
          <a:solidFill>
            <a:srgbClr val="16A08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D9847A18-6889-A929-C360-8004EC30990A}"/>
              </a:ext>
            </a:extLst>
          </p:cNvPr>
          <p:cNvSpPr/>
          <p:nvPr/>
        </p:nvSpPr>
        <p:spPr>
          <a:xfrm>
            <a:off x="453847" y="988477"/>
            <a:ext cx="8394496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Advantages of ECE Intervention Research</a:t>
            </a:r>
            <a:endParaRPr lang="en-US" sz="1400" dirty="0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775D4A72-0855-A6F5-F468-0BC213B39D8B}"/>
              </a:ext>
            </a:extLst>
          </p:cNvPr>
          <p:cNvSpPr/>
          <p:nvPr/>
        </p:nvSpPr>
        <p:spPr>
          <a:xfrm>
            <a:off x="355550" y="1276052"/>
            <a:ext cx="8432899" cy="234851"/>
          </a:xfrm>
          <a:prstGeom prst="roundRect">
            <a:avLst>
              <a:gd name="adj" fmla="val 10815"/>
            </a:avLst>
          </a:prstGeom>
          <a:solidFill>
            <a:srgbClr val="FFFFF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11200223-2CDA-DF03-8582-CFAB2AFA6472}"/>
              </a:ext>
            </a:extLst>
          </p:cNvPr>
          <p:cNvSpPr/>
          <p:nvPr/>
        </p:nvSpPr>
        <p:spPr>
          <a:xfrm>
            <a:off x="374600" y="1276052"/>
            <a:ext cx="0" cy="234851"/>
          </a:xfrm>
          <a:prstGeom prst="line">
            <a:avLst/>
          </a:prstGeom>
          <a:noFill/>
          <a:ln w="38100">
            <a:solidFill>
              <a:srgbClr val="E07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B6946734-1521-76C4-E5AD-4AD41D45B18D}"/>
              </a:ext>
            </a:extLst>
          </p:cNvPr>
          <p:cNvSpPr/>
          <p:nvPr/>
        </p:nvSpPr>
        <p:spPr>
          <a:xfrm>
            <a:off x="491947" y="1294797"/>
            <a:ext cx="835563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cs typeface="Arial" pitchFamily="34" charset="-120"/>
              </a:rPr>
              <a:t>What are some advantages to conducting ECE intervention research?</a:t>
            </a:r>
            <a:endParaRPr lang="en-US" sz="1400" dirty="0"/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B7F8B165-D458-5054-A98C-8659A9AFDD00}"/>
              </a:ext>
            </a:extLst>
          </p:cNvPr>
          <p:cNvSpPr/>
          <p:nvPr/>
        </p:nvSpPr>
        <p:spPr>
          <a:xfrm>
            <a:off x="355550" y="1549003"/>
            <a:ext cx="8432899" cy="234851"/>
          </a:xfrm>
          <a:prstGeom prst="roundRect">
            <a:avLst>
              <a:gd name="adj" fmla="val 10815"/>
            </a:avLst>
          </a:prstGeom>
          <a:solidFill>
            <a:srgbClr val="FFFFF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DE23E5FE-77D9-71AD-7D05-697A2F361AC9}"/>
              </a:ext>
            </a:extLst>
          </p:cNvPr>
          <p:cNvSpPr/>
          <p:nvPr/>
        </p:nvSpPr>
        <p:spPr>
          <a:xfrm>
            <a:off x="354788" y="3106538"/>
            <a:ext cx="8432899" cy="253901"/>
          </a:xfrm>
          <a:prstGeom prst="roundRect">
            <a:avLst>
              <a:gd name="adj" fmla="val 15006"/>
            </a:avLst>
          </a:prstGeom>
          <a:solidFill>
            <a:srgbClr val="16A08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5" name="Text 13">
            <a:extLst>
              <a:ext uri="{FF2B5EF4-FFF2-40B4-BE49-F238E27FC236}">
                <a16:creationId xmlns:a16="http://schemas.microsoft.com/office/drawing/2014/main" id="{2AA3E055-6835-94BE-E081-74E87E5BF3E5}"/>
              </a:ext>
            </a:extLst>
          </p:cNvPr>
          <p:cNvSpPr/>
          <p:nvPr/>
        </p:nvSpPr>
        <p:spPr>
          <a:xfrm>
            <a:off x="453085" y="3123613"/>
            <a:ext cx="8394496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Practical Considerations for Oklahoma ECE Settings</a:t>
            </a:r>
            <a:endParaRPr lang="en-US" sz="1400" dirty="0"/>
          </a:p>
        </p:txBody>
      </p:sp>
      <p:sp>
        <p:nvSpPr>
          <p:cNvPr id="16" name="Text 14">
            <a:extLst>
              <a:ext uri="{FF2B5EF4-FFF2-40B4-BE49-F238E27FC236}">
                <a16:creationId xmlns:a16="http://schemas.microsoft.com/office/drawing/2014/main" id="{B3E5C0AB-8642-EDAD-CB33-D7EC857CF4A4}"/>
              </a:ext>
            </a:extLst>
          </p:cNvPr>
          <p:cNvSpPr/>
          <p:nvPr/>
        </p:nvSpPr>
        <p:spPr>
          <a:xfrm>
            <a:off x="354788" y="4659009"/>
            <a:ext cx="8432899" cy="234851"/>
          </a:xfrm>
          <a:prstGeom prst="roundRect">
            <a:avLst>
              <a:gd name="adj" fmla="val 10815"/>
            </a:avLst>
          </a:prstGeom>
          <a:solidFill>
            <a:srgbClr val="FFFFF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7" name="Shape 15">
            <a:extLst>
              <a:ext uri="{FF2B5EF4-FFF2-40B4-BE49-F238E27FC236}">
                <a16:creationId xmlns:a16="http://schemas.microsoft.com/office/drawing/2014/main" id="{C9C67730-D0F4-C636-2EA9-12433C3B44BD}"/>
              </a:ext>
            </a:extLst>
          </p:cNvPr>
          <p:cNvSpPr/>
          <p:nvPr/>
        </p:nvSpPr>
        <p:spPr>
          <a:xfrm>
            <a:off x="392888" y="2658321"/>
            <a:ext cx="0" cy="234851"/>
          </a:xfrm>
          <a:prstGeom prst="line">
            <a:avLst/>
          </a:prstGeom>
          <a:noFill/>
          <a:ln w="38100">
            <a:solidFill>
              <a:srgbClr val="E07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6" name="Text 2">
            <a:extLst>
              <a:ext uri="{FF2B5EF4-FFF2-40B4-BE49-F238E27FC236}">
                <a16:creationId xmlns:a16="http://schemas.microsoft.com/office/drawing/2014/main" id="{334CFBA0-B76F-3555-D467-DB7700C13CBD}"/>
              </a:ext>
            </a:extLst>
          </p:cNvPr>
          <p:cNvSpPr/>
          <p:nvPr/>
        </p:nvSpPr>
        <p:spPr>
          <a:xfrm>
            <a:off x="232358" y="120775"/>
            <a:ext cx="8679281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Advancing Research: Single Case Designs &amp; Rigorous Methods</a:t>
            </a:r>
            <a:endParaRPr lang="en-US" sz="2200" dirty="0"/>
          </a:p>
        </p:txBody>
      </p:sp>
      <p:sp>
        <p:nvSpPr>
          <p:cNvPr id="37" name="Text 3">
            <a:extLst>
              <a:ext uri="{FF2B5EF4-FFF2-40B4-BE49-F238E27FC236}">
                <a16:creationId xmlns:a16="http://schemas.microsoft.com/office/drawing/2014/main" id="{A207EE88-061C-ECC4-B272-5E87E8CD559A}"/>
              </a:ext>
            </a:extLst>
          </p:cNvPr>
          <p:cNvSpPr/>
          <p:nvPr/>
        </p:nvSpPr>
        <p:spPr>
          <a:xfrm>
            <a:off x="232358" y="488976"/>
            <a:ext cx="8679281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200"/>
              </a:spcBef>
              <a:buNone/>
            </a:pPr>
            <a:r>
              <a:rPr lang="en-US" sz="1100" i="1" dirty="0">
                <a:solidFill>
                  <a:srgbClr val="16A0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Moving Beyond Correlation to Establish Causation</a:t>
            </a:r>
            <a:endParaRPr lang="en-US" sz="1100" dirty="0"/>
          </a:p>
        </p:txBody>
      </p:sp>
      <p:sp>
        <p:nvSpPr>
          <p:cNvPr id="39" name="Shape 7">
            <a:extLst>
              <a:ext uri="{FF2B5EF4-FFF2-40B4-BE49-F238E27FC236}">
                <a16:creationId xmlns:a16="http://schemas.microsoft.com/office/drawing/2014/main" id="{7C000C97-C744-B385-61C9-C188A5652408}"/>
              </a:ext>
            </a:extLst>
          </p:cNvPr>
          <p:cNvSpPr/>
          <p:nvPr/>
        </p:nvSpPr>
        <p:spPr>
          <a:xfrm>
            <a:off x="393650" y="2066821"/>
            <a:ext cx="0" cy="234851"/>
          </a:xfrm>
          <a:prstGeom prst="line">
            <a:avLst/>
          </a:prstGeom>
          <a:noFill/>
          <a:ln w="38100">
            <a:solidFill>
              <a:srgbClr val="E07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0" name="Text 8">
            <a:extLst>
              <a:ext uri="{FF2B5EF4-FFF2-40B4-BE49-F238E27FC236}">
                <a16:creationId xmlns:a16="http://schemas.microsoft.com/office/drawing/2014/main" id="{77CAD0C3-B2D3-E69E-7A87-671C1962A1B3}"/>
              </a:ext>
            </a:extLst>
          </p:cNvPr>
          <p:cNvSpPr/>
          <p:nvPr/>
        </p:nvSpPr>
        <p:spPr>
          <a:xfrm>
            <a:off x="514201" y="2096746"/>
            <a:ext cx="835563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scope of the identified problem</a:t>
            </a:r>
          </a:p>
        </p:txBody>
      </p:sp>
      <p:sp>
        <p:nvSpPr>
          <p:cNvPr id="5" name="Text 8">
            <a:extLst>
              <a:ext uri="{FF2B5EF4-FFF2-40B4-BE49-F238E27FC236}">
                <a16:creationId xmlns:a16="http://schemas.microsoft.com/office/drawing/2014/main" id="{D1D5CD52-80E3-ABC2-6C9C-136C515F9F63}"/>
              </a:ext>
            </a:extLst>
          </p:cNvPr>
          <p:cNvSpPr/>
          <p:nvPr/>
        </p:nvSpPr>
        <p:spPr>
          <a:xfrm>
            <a:off x="514201" y="2658514"/>
            <a:ext cx="835563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Diverse population</a:t>
            </a:r>
          </a:p>
        </p:txBody>
      </p:sp>
      <p:sp>
        <p:nvSpPr>
          <p:cNvPr id="12" name="Text 4">
            <a:extLst>
              <a:ext uri="{FF2B5EF4-FFF2-40B4-BE49-F238E27FC236}">
                <a16:creationId xmlns:a16="http://schemas.microsoft.com/office/drawing/2014/main" id="{F78AB793-86F3-492F-576D-0EA69C630F22}"/>
              </a:ext>
            </a:extLst>
          </p:cNvPr>
          <p:cNvSpPr/>
          <p:nvPr/>
        </p:nvSpPr>
        <p:spPr>
          <a:xfrm>
            <a:off x="354788" y="1666995"/>
            <a:ext cx="8432899" cy="253901"/>
          </a:xfrm>
          <a:prstGeom prst="roundRect">
            <a:avLst>
              <a:gd name="adj" fmla="val 15006"/>
            </a:avLst>
          </a:prstGeom>
          <a:solidFill>
            <a:srgbClr val="16A08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8" name="Text 5">
            <a:extLst>
              <a:ext uri="{FF2B5EF4-FFF2-40B4-BE49-F238E27FC236}">
                <a16:creationId xmlns:a16="http://schemas.microsoft.com/office/drawing/2014/main" id="{3449C0C7-1B66-CDCF-57CF-2457B053CB1A}"/>
              </a:ext>
            </a:extLst>
          </p:cNvPr>
          <p:cNvSpPr/>
          <p:nvPr/>
        </p:nvSpPr>
        <p:spPr>
          <a:xfrm>
            <a:off x="453085" y="1684071"/>
            <a:ext cx="8394496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Addressing the Evidence Gap </a:t>
            </a:r>
            <a:endParaRPr lang="en-US" sz="1400" dirty="0"/>
          </a:p>
        </p:txBody>
      </p:sp>
      <p:sp>
        <p:nvSpPr>
          <p:cNvPr id="19" name="Shape 7">
            <a:extLst>
              <a:ext uri="{FF2B5EF4-FFF2-40B4-BE49-F238E27FC236}">
                <a16:creationId xmlns:a16="http://schemas.microsoft.com/office/drawing/2014/main" id="{7AE1E552-90ED-38CD-C23A-C60F8B580115}"/>
              </a:ext>
            </a:extLst>
          </p:cNvPr>
          <p:cNvSpPr/>
          <p:nvPr/>
        </p:nvSpPr>
        <p:spPr>
          <a:xfrm>
            <a:off x="393650" y="2356488"/>
            <a:ext cx="0" cy="234851"/>
          </a:xfrm>
          <a:prstGeom prst="line">
            <a:avLst/>
          </a:prstGeom>
          <a:noFill/>
          <a:ln w="38100">
            <a:solidFill>
              <a:srgbClr val="E07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8">
            <a:extLst>
              <a:ext uri="{FF2B5EF4-FFF2-40B4-BE49-F238E27FC236}">
                <a16:creationId xmlns:a16="http://schemas.microsoft.com/office/drawing/2014/main" id="{79409E22-C551-276E-C30A-BCDD58C409EF}"/>
              </a:ext>
            </a:extLst>
          </p:cNvPr>
          <p:cNvSpPr/>
          <p:nvPr/>
        </p:nvSpPr>
        <p:spPr>
          <a:xfrm>
            <a:off x="514201" y="2389055"/>
            <a:ext cx="835563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Diverse locales (i.e., rural, suburban, urban)</a:t>
            </a:r>
          </a:p>
        </p:txBody>
      </p:sp>
      <p:sp>
        <p:nvSpPr>
          <p:cNvPr id="21" name="Shape 15">
            <a:extLst>
              <a:ext uri="{FF2B5EF4-FFF2-40B4-BE49-F238E27FC236}">
                <a16:creationId xmlns:a16="http://schemas.microsoft.com/office/drawing/2014/main" id="{D15BEDA4-A4B5-0E54-6DCD-89ED4F2282AD}"/>
              </a:ext>
            </a:extLst>
          </p:cNvPr>
          <p:cNvSpPr/>
          <p:nvPr/>
        </p:nvSpPr>
        <p:spPr>
          <a:xfrm>
            <a:off x="392888" y="3445571"/>
            <a:ext cx="0" cy="234851"/>
          </a:xfrm>
          <a:prstGeom prst="line">
            <a:avLst/>
          </a:prstGeom>
          <a:noFill/>
          <a:ln w="38100">
            <a:solidFill>
              <a:srgbClr val="E07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8">
            <a:extLst>
              <a:ext uri="{FF2B5EF4-FFF2-40B4-BE49-F238E27FC236}">
                <a16:creationId xmlns:a16="http://schemas.microsoft.com/office/drawing/2014/main" id="{D22A808D-EF8E-DCD0-E3F2-68A31F2B245E}"/>
              </a:ext>
            </a:extLst>
          </p:cNvPr>
          <p:cNvSpPr/>
          <p:nvPr/>
        </p:nvSpPr>
        <p:spPr>
          <a:xfrm>
            <a:off x="514201" y="3476826"/>
            <a:ext cx="835563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Poverty rates (OPI, 2023)</a:t>
            </a:r>
          </a:p>
        </p:txBody>
      </p:sp>
      <p:sp>
        <p:nvSpPr>
          <p:cNvPr id="23" name="Shape 15">
            <a:extLst>
              <a:ext uri="{FF2B5EF4-FFF2-40B4-BE49-F238E27FC236}">
                <a16:creationId xmlns:a16="http://schemas.microsoft.com/office/drawing/2014/main" id="{8FFE450E-0F14-A818-D237-A5AFEEEBEFE9}"/>
              </a:ext>
            </a:extLst>
          </p:cNvPr>
          <p:cNvSpPr/>
          <p:nvPr/>
        </p:nvSpPr>
        <p:spPr>
          <a:xfrm>
            <a:off x="392888" y="3749431"/>
            <a:ext cx="0" cy="234851"/>
          </a:xfrm>
          <a:prstGeom prst="line">
            <a:avLst/>
          </a:prstGeom>
          <a:noFill/>
          <a:ln w="38100">
            <a:solidFill>
              <a:srgbClr val="E07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8">
            <a:extLst>
              <a:ext uri="{FF2B5EF4-FFF2-40B4-BE49-F238E27FC236}">
                <a16:creationId xmlns:a16="http://schemas.microsoft.com/office/drawing/2014/main" id="{05B636F3-217F-D032-514B-02AD991C1109}"/>
              </a:ext>
            </a:extLst>
          </p:cNvPr>
          <p:cNvSpPr/>
          <p:nvPr/>
        </p:nvSpPr>
        <p:spPr>
          <a:xfrm>
            <a:off x="514201" y="3770451"/>
            <a:ext cx="835563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Child care deserts (CAP, 2024)</a:t>
            </a:r>
          </a:p>
        </p:txBody>
      </p:sp>
      <p:sp>
        <p:nvSpPr>
          <p:cNvPr id="25" name="Shape 15">
            <a:extLst>
              <a:ext uri="{FF2B5EF4-FFF2-40B4-BE49-F238E27FC236}">
                <a16:creationId xmlns:a16="http://schemas.microsoft.com/office/drawing/2014/main" id="{B91B3A5E-CC93-4AC2-DAA5-39261657429E}"/>
              </a:ext>
            </a:extLst>
          </p:cNvPr>
          <p:cNvSpPr/>
          <p:nvPr/>
        </p:nvSpPr>
        <p:spPr>
          <a:xfrm>
            <a:off x="392888" y="4036313"/>
            <a:ext cx="0" cy="234851"/>
          </a:xfrm>
          <a:prstGeom prst="line">
            <a:avLst/>
          </a:prstGeom>
          <a:noFill/>
          <a:ln w="38100">
            <a:solidFill>
              <a:srgbClr val="E07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8">
            <a:extLst>
              <a:ext uri="{FF2B5EF4-FFF2-40B4-BE49-F238E27FC236}">
                <a16:creationId xmlns:a16="http://schemas.microsoft.com/office/drawing/2014/main" id="{262EE7D8-3BF7-2C0B-C874-B87F248B79BC}"/>
              </a:ext>
            </a:extLst>
          </p:cNvPr>
          <p:cNvSpPr/>
          <p:nvPr/>
        </p:nvSpPr>
        <p:spPr>
          <a:xfrm>
            <a:off x="514201" y="4097872"/>
            <a:ext cx="835563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High ACE scores (Beaman et al., 2023)</a:t>
            </a:r>
          </a:p>
        </p:txBody>
      </p:sp>
      <p:sp>
        <p:nvSpPr>
          <p:cNvPr id="27" name="Shape 15">
            <a:extLst>
              <a:ext uri="{FF2B5EF4-FFF2-40B4-BE49-F238E27FC236}">
                <a16:creationId xmlns:a16="http://schemas.microsoft.com/office/drawing/2014/main" id="{9A304530-9444-EB08-F7A6-3BE7C04129A4}"/>
              </a:ext>
            </a:extLst>
          </p:cNvPr>
          <p:cNvSpPr/>
          <p:nvPr/>
        </p:nvSpPr>
        <p:spPr>
          <a:xfrm>
            <a:off x="392888" y="4398215"/>
            <a:ext cx="0" cy="234851"/>
          </a:xfrm>
          <a:prstGeom prst="line">
            <a:avLst/>
          </a:prstGeom>
          <a:noFill/>
          <a:ln w="38100">
            <a:solidFill>
              <a:srgbClr val="E07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8">
            <a:extLst>
              <a:ext uri="{FF2B5EF4-FFF2-40B4-BE49-F238E27FC236}">
                <a16:creationId xmlns:a16="http://schemas.microsoft.com/office/drawing/2014/main" id="{C67F629E-F811-246C-EB6A-74154625C734}"/>
              </a:ext>
            </a:extLst>
          </p:cNvPr>
          <p:cNvSpPr/>
          <p:nvPr/>
        </p:nvSpPr>
        <p:spPr>
          <a:xfrm>
            <a:off x="514201" y="4398412"/>
            <a:ext cx="835563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Geographic barriers to resources (Cooper et al., 2018)</a:t>
            </a:r>
          </a:p>
        </p:txBody>
      </p:sp>
    </p:spTree>
    <p:extLst>
      <p:ext uri="{BB962C8B-B14F-4D97-AF65-F5344CB8AC3E}">
        <p14:creationId xmlns:p14="http://schemas.microsoft.com/office/powerpoint/2010/main" val="714031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755452"/>
          </a:xfrm>
          <a:prstGeom prst="rect">
            <a:avLst/>
          </a:prstGeom>
          <a:solidFill>
            <a:srgbClr val="1C2833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/>
          <p:cNvSpPr/>
          <p:nvPr/>
        </p:nvSpPr>
        <p:spPr>
          <a:xfrm>
            <a:off x="0" y="736402"/>
            <a:ext cx="9144000" cy="0"/>
          </a:xfrm>
          <a:prstGeom prst="line">
            <a:avLst/>
          </a:prstGeom>
          <a:noFill/>
          <a:ln w="38100">
            <a:solidFill>
              <a:srgbClr val="16A08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317450" y="126950"/>
            <a:ext cx="8679281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Dissemination &amp; Continued Research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317450" y="447526"/>
            <a:ext cx="8679281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200"/>
              </a:spcBef>
              <a:buNone/>
            </a:pPr>
            <a:r>
              <a:rPr lang="en-US" sz="1000" i="1" dirty="0">
                <a:solidFill>
                  <a:srgbClr val="16A0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Building a Sustainable Knowledge-to-Practice Pipeline</a:t>
            </a:r>
            <a:endParaRPr lang="en-US" sz="1000" dirty="0"/>
          </a:p>
        </p:txBody>
      </p:sp>
      <p:sp>
        <p:nvSpPr>
          <p:cNvPr id="36" name="Text 34"/>
          <p:cNvSpPr/>
          <p:nvPr/>
        </p:nvSpPr>
        <p:spPr>
          <a:xfrm>
            <a:off x="4382534" y="2698403"/>
            <a:ext cx="1291099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Researchers</a:t>
            </a:r>
            <a:endParaRPr lang="en-US" sz="800" dirty="0"/>
          </a:p>
        </p:txBody>
      </p:sp>
      <p:sp>
        <p:nvSpPr>
          <p:cNvPr id="38" name="Text 36"/>
          <p:cNvSpPr/>
          <p:nvPr/>
        </p:nvSpPr>
        <p:spPr>
          <a:xfrm>
            <a:off x="5901921" y="2698403"/>
            <a:ext cx="1291099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Educators</a:t>
            </a:r>
            <a:endParaRPr lang="en-US" sz="800" dirty="0"/>
          </a:p>
        </p:txBody>
      </p:sp>
      <p:sp>
        <p:nvSpPr>
          <p:cNvPr id="42" name="Text 40"/>
          <p:cNvSpPr/>
          <p:nvPr/>
        </p:nvSpPr>
        <p:spPr>
          <a:xfrm>
            <a:off x="4300533" y="3066604"/>
            <a:ext cx="449387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Drive Future Research</a:t>
            </a:r>
            <a:endParaRPr lang="en-US" sz="900" dirty="0"/>
          </a:p>
        </p:txBody>
      </p:sp>
      <p:sp>
        <p:nvSpPr>
          <p:cNvPr id="44" name="Text 42"/>
          <p:cNvSpPr/>
          <p:nvPr/>
        </p:nvSpPr>
        <p:spPr>
          <a:xfrm>
            <a:off x="4809490" y="1504801"/>
            <a:ext cx="449387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500"/>
              </a:spcAft>
              <a:buNone/>
            </a:pPr>
            <a:r>
              <a:rPr lang="en-US" sz="1600" b="1" dirty="0">
                <a:solidFill>
                  <a:srgbClr val="1C2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Next Steps: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4809490" y="1907976"/>
            <a:ext cx="4405759" cy="457200"/>
          </a:xfrm>
          <a:prstGeom prst="rect">
            <a:avLst/>
          </a:prstGeom>
          <a:noFill/>
          <a:ln/>
        </p:spPr>
        <p:txBody>
          <a:bodyPr wrap="square" lIns="95250" tIns="0" rIns="0" bIns="0" rtlCol="0" anchor="t"/>
          <a:lstStyle/>
          <a:p>
            <a:pPr marL="95250" indent="-95250">
              <a:buSzPct val="100000"/>
              <a:buChar char="•"/>
            </a:pPr>
            <a:r>
              <a:rPr lang="en-US" sz="16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Provide information to community</a:t>
            </a:r>
            <a:endParaRPr lang="en-US" sz="1600" dirty="0"/>
          </a:p>
          <a:p>
            <a:pPr marL="95250" indent="-95250" algn="l">
              <a:buSzPct val="100000"/>
              <a:buChar char="•"/>
            </a:pPr>
            <a:r>
              <a:rPr lang="en-US" sz="16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Enhance practice through training</a:t>
            </a:r>
            <a:endParaRPr lang="en-US" sz="1600" dirty="0"/>
          </a:p>
          <a:p>
            <a:pPr marL="95250" indent="-95250" algn="l">
              <a:buSzPct val="100000"/>
              <a:buChar char="•"/>
            </a:pPr>
            <a:r>
              <a:rPr lang="en-US" sz="16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Continued stakeholder engagement</a:t>
            </a:r>
            <a:endParaRPr lang="en-US" sz="1600" dirty="0"/>
          </a:p>
          <a:p>
            <a:pPr marL="95250" indent="-95250" algn="l">
              <a:buSzPct val="100000"/>
              <a:buChar char="•"/>
            </a:pPr>
            <a:r>
              <a:rPr lang="en-US" sz="16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Iterative research refinement</a:t>
            </a: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317450" y="4434924"/>
            <a:ext cx="8509099" cy="607075"/>
          </a:xfrm>
          <a:prstGeom prst="roundRect">
            <a:avLst>
              <a:gd name="adj" fmla="val 14286"/>
            </a:avLst>
          </a:prstGeom>
          <a:solidFill>
            <a:srgbClr val="1C2833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7" name="Text 45"/>
          <p:cNvSpPr/>
          <p:nvPr/>
        </p:nvSpPr>
        <p:spPr>
          <a:xfrm>
            <a:off x="302716" y="4529877"/>
            <a:ext cx="8523833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Our Commitment:</a:t>
            </a: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Research WITH communities, not ON communities—ensuring findings translate to meaningful change in Oklahoma ECE settings</a:t>
            </a:r>
            <a:endParaRPr lang="en-US" sz="1400" dirty="0"/>
          </a:p>
        </p:txBody>
      </p:sp>
      <p:pic>
        <p:nvPicPr>
          <p:cNvPr id="48" name="Picture 47" descr="A diagram of a community&#10;&#10;AI-generated content may be incorrect.">
            <a:extLst>
              <a:ext uri="{FF2B5EF4-FFF2-40B4-BE49-F238E27FC236}">
                <a16:creationId xmlns:a16="http://schemas.microsoft.com/office/drawing/2014/main" id="{0F0ED3DD-A928-080C-FD9F-92FA930FA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591" y="879426"/>
            <a:ext cx="3537654" cy="343152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5278D-FF79-BF21-922C-B277574228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E443C4-7C6E-C059-A8C9-8DD8A4DC3D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free_text_polls/sIrzPZKRdTn6CDH4ObKcy?display_state=chart&amp;activity_state=opened&amp;state=opened&amp;flow=Engagement&amp;onscreen=persist&amp;hide=instructions">
            <a:extLst>
              <a:ext uri="{FF2B5EF4-FFF2-40B4-BE49-F238E27FC236}">
                <a16:creationId xmlns:a16="http://schemas.microsoft.com/office/drawing/2014/main" id="{366364EB-8F8F-9A70-FEB1-AB9A8B3A7EC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500"/>
            <a:ext cx="90170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18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-26127"/>
            <a:ext cx="9144000" cy="955477"/>
          </a:xfrm>
          <a:prstGeom prst="rect">
            <a:avLst/>
          </a:prstGeom>
          <a:solidFill>
            <a:srgbClr val="1C2833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/>
          <p:cNvSpPr/>
          <p:nvPr/>
        </p:nvSpPr>
        <p:spPr>
          <a:xfrm>
            <a:off x="0" y="910300"/>
            <a:ext cx="9144000" cy="0"/>
          </a:xfrm>
          <a:prstGeom prst="line">
            <a:avLst/>
          </a:prstGeom>
          <a:noFill/>
          <a:ln w="38100">
            <a:solidFill>
              <a:srgbClr val="16A08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381000" y="151574"/>
            <a:ext cx="8549640" cy="352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Sample of Key References (please email us for full list - </a:t>
            </a:r>
            <a:r>
              <a:rPr lang="en-US" b="1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cbeers@ou.edu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)</a:t>
            </a: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381000" y="618299"/>
            <a:ext cx="854964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300"/>
              </a:spcBef>
              <a:buNone/>
            </a:pPr>
            <a:r>
              <a:rPr lang="en-US" sz="1200" i="1" dirty="0">
                <a:solidFill>
                  <a:srgbClr val="16A0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Supporting Literature for ECE Expulsion &amp; Suspension Data</a:t>
            </a:r>
            <a:endParaRPr lang="en-US" sz="1200" dirty="0"/>
          </a:p>
        </p:txBody>
      </p:sp>
      <p:sp>
        <p:nvSpPr>
          <p:cNvPr id="6" name="Shape 4"/>
          <p:cNvSpPr/>
          <p:nvPr/>
        </p:nvSpPr>
        <p:spPr>
          <a:xfrm>
            <a:off x="381000" y="1129376"/>
            <a:ext cx="8382000" cy="0"/>
          </a:xfrm>
          <a:prstGeom prst="line">
            <a:avLst/>
          </a:prstGeom>
          <a:noFill/>
          <a:ln w="9525">
            <a:solidFill>
              <a:srgbClr val="16A08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381000" y="986501"/>
            <a:ext cx="854964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6A0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Prevalence &amp; Scope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297180" y="1221351"/>
            <a:ext cx="8549640" cy="129480"/>
          </a:xfrm>
          <a:prstGeom prst="rect">
            <a:avLst/>
          </a:prstGeom>
          <a:noFill/>
          <a:ln/>
        </p:spPr>
        <p:txBody>
          <a:bodyPr wrap="square" lIns="190500" tIns="0" rIns="0" bIns="0" rtlCol="0" anchor="t"/>
          <a:lstStyle/>
          <a:p>
            <a:pPr marL="0" indent="0" algn="l">
              <a:lnSpc>
                <a:spcPts val="1020"/>
              </a:lnSpc>
              <a:spcBef>
                <a:spcPts val="850"/>
              </a:spcBef>
              <a:spcAft>
                <a:spcPts val="300"/>
              </a:spcAft>
              <a:buNone/>
            </a:pPr>
            <a:r>
              <a:rPr lang="en-US" sz="12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American Academy of Pediatrics. (2023). Policy statement on expulsion and suspension in early childhood settings.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297180" y="1398076"/>
            <a:ext cx="8549640" cy="129480"/>
          </a:xfrm>
          <a:prstGeom prst="rect">
            <a:avLst/>
          </a:prstGeom>
          <a:noFill/>
          <a:ln/>
        </p:spPr>
        <p:txBody>
          <a:bodyPr wrap="square" lIns="190500" tIns="0" rIns="0" bIns="0" rtlCol="0" anchor="t"/>
          <a:lstStyle/>
          <a:p>
            <a:pPr marL="0" indent="0" algn="l">
              <a:lnSpc>
                <a:spcPts val="1020"/>
              </a:lnSpc>
              <a:spcBef>
                <a:spcPts val="850"/>
              </a:spcBef>
              <a:spcAft>
                <a:spcPts val="300"/>
              </a:spcAft>
              <a:buNone/>
            </a:pPr>
            <a:r>
              <a:rPr lang="en-US" sz="12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Giordano, K., Oh, Y., Stolovitz, R., &amp; Calcagno-Davi, B. (2025). Expulsion from community childcare: Predictors and patterns across time. </a:t>
            </a:r>
            <a:r>
              <a:rPr lang="en-US" sz="1200" i="1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Early Childhood Education Journal</a:t>
            </a:r>
            <a:r>
              <a:rPr lang="en-US" sz="12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297180" y="1725226"/>
            <a:ext cx="8549640" cy="258961"/>
          </a:xfrm>
          <a:prstGeom prst="rect">
            <a:avLst/>
          </a:prstGeom>
          <a:noFill/>
          <a:ln/>
        </p:spPr>
        <p:txBody>
          <a:bodyPr wrap="square" lIns="190500" tIns="0" rIns="0" bIns="0" rtlCol="0" anchor="t"/>
          <a:lstStyle/>
          <a:p>
            <a:pPr marL="0" indent="0" algn="l">
              <a:lnSpc>
                <a:spcPts val="1020"/>
              </a:lnSpc>
              <a:spcBef>
                <a:spcPts val="850"/>
              </a:spcBef>
              <a:spcAft>
                <a:spcPts val="300"/>
              </a:spcAft>
              <a:buNone/>
            </a:pPr>
            <a:r>
              <a:rPr lang="en-US" sz="12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Kelly, A. N., Xue, Y., &amp; Gullo, D. F. (2024). Predicting child externalizing behavior ratings in Head Start: Investigating the impact of child and teacher influences. </a:t>
            </a:r>
            <a:r>
              <a:rPr lang="en-US" sz="1200" i="1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Early Childhood Research Quarterly</a:t>
            </a:r>
            <a:r>
              <a:rPr lang="en-US" sz="12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68, 1-12.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297180" y="2039916"/>
            <a:ext cx="8549640" cy="129480"/>
          </a:xfrm>
          <a:prstGeom prst="rect">
            <a:avLst/>
          </a:prstGeom>
          <a:noFill/>
          <a:ln/>
        </p:spPr>
        <p:txBody>
          <a:bodyPr wrap="square" lIns="190500" tIns="0" rIns="0" bIns="0" rtlCol="0" anchor="t"/>
          <a:lstStyle/>
          <a:p>
            <a:pPr marL="0" indent="0" algn="l">
              <a:lnSpc>
                <a:spcPts val="1020"/>
              </a:lnSpc>
              <a:spcBef>
                <a:spcPts val="850"/>
              </a:spcBef>
              <a:spcAft>
                <a:spcPts val="300"/>
              </a:spcAft>
              <a:buNone/>
            </a:pPr>
            <a:r>
              <a:rPr lang="en-US" sz="12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Williams, J. L., &amp; Yogman, M. W. (2023). Early childhood suspension and expulsion: A public health crisis. </a:t>
            </a:r>
            <a:r>
              <a:rPr lang="en-US" sz="1200" i="1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Pediatrics</a:t>
            </a:r>
            <a:r>
              <a:rPr lang="en-US" sz="12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151(4).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381000" y="2444001"/>
            <a:ext cx="8382000" cy="0"/>
          </a:xfrm>
          <a:prstGeom prst="line">
            <a:avLst/>
          </a:prstGeom>
          <a:noFill/>
          <a:ln w="9525">
            <a:solidFill>
              <a:srgbClr val="16A08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381000" y="2297172"/>
            <a:ext cx="854964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6A0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Disparities &amp; Disproportionality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297180" y="2539671"/>
            <a:ext cx="8549640" cy="129480"/>
          </a:xfrm>
          <a:prstGeom prst="rect">
            <a:avLst/>
          </a:prstGeom>
          <a:noFill/>
          <a:ln/>
        </p:spPr>
        <p:txBody>
          <a:bodyPr wrap="square" lIns="190500" tIns="0" rIns="0" bIns="0" rtlCol="0" anchor="t"/>
          <a:lstStyle/>
          <a:p>
            <a:pPr marL="0" indent="0" algn="l">
              <a:lnSpc>
                <a:spcPts val="1020"/>
              </a:lnSpc>
              <a:spcBef>
                <a:spcPts val="850"/>
              </a:spcBef>
              <a:spcAft>
                <a:spcPts val="300"/>
              </a:spcAft>
              <a:buNone/>
            </a:pPr>
            <a:r>
              <a:rPr lang="en-US" sz="12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Blacher, J., &amp; Eisenhower, A. (2023). Preschool and child-care expulsion: Is it elevated for autistic children? </a:t>
            </a:r>
            <a:r>
              <a:rPr lang="en-US" sz="1200" i="1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Exceptional Children</a:t>
            </a:r>
            <a:r>
              <a:rPr lang="en-US" sz="12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89(2), 178-196.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297180" y="2871015"/>
            <a:ext cx="8549640" cy="129480"/>
          </a:xfrm>
          <a:prstGeom prst="rect">
            <a:avLst/>
          </a:prstGeom>
          <a:noFill/>
          <a:ln/>
        </p:spPr>
        <p:txBody>
          <a:bodyPr wrap="square" lIns="190500" tIns="0" rIns="0" bIns="0" rtlCol="0" anchor="t"/>
          <a:lstStyle/>
          <a:p>
            <a:pPr marL="0" indent="0" algn="l">
              <a:lnSpc>
                <a:spcPts val="1020"/>
              </a:lnSpc>
              <a:spcBef>
                <a:spcPts val="850"/>
              </a:spcBef>
              <a:spcAft>
                <a:spcPts val="300"/>
              </a:spcAft>
              <a:buNone/>
            </a:pPr>
            <a:r>
              <a:rPr lang="en-US" sz="12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Hooper, A., &amp; Schweiker, C. (2020). Prevalence and predictors of expulsion in home-based child care settings. </a:t>
            </a:r>
            <a:r>
              <a:rPr lang="en-US" sz="1200" i="1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Infant Mental Health Journal</a:t>
            </a:r>
            <a:r>
              <a:rPr lang="en-US" sz="12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41(3), 411-425.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297180" y="3206733"/>
            <a:ext cx="8549640" cy="258961"/>
          </a:xfrm>
          <a:prstGeom prst="rect">
            <a:avLst/>
          </a:prstGeom>
          <a:noFill/>
          <a:ln/>
        </p:spPr>
        <p:txBody>
          <a:bodyPr wrap="square" lIns="190500" tIns="0" rIns="0" bIns="0" rtlCol="0" anchor="t"/>
          <a:lstStyle/>
          <a:p>
            <a:pPr marL="0" indent="0" algn="l">
              <a:lnSpc>
                <a:spcPts val="1020"/>
              </a:lnSpc>
              <a:spcBef>
                <a:spcPts val="850"/>
              </a:spcBef>
              <a:spcAft>
                <a:spcPts val="300"/>
              </a:spcAft>
              <a:buNone/>
            </a:pPr>
            <a:r>
              <a:rPr lang="en-US" sz="12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Sabol, T. J., Kessler, C. L., Rogers, L. O., et al. (2022). A window into racial and socioeconomic status disparities in preschool disciplinary action using developmental methodology. </a:t>
            </a:r>
            <a:r>
              <a:rPr lang="en-US" sz="1200" i="1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Annals of the New York Academy of Sciences</a:t>
            </a:r>
            <a:r>
              <a:rPr lang="en-US" sz="12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1508(1), 123-136.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297180" y="3681866"/>
            <a:ext cx="8549640" cy="129480"/>
          </a:xfrm>
          <a:prstGeom prst="rect">
            <a:avLst/>
          </a:prstGeom>
          <a:noFill/>
          <a:ln/>
        </p:spPr>
        <p:txBody>
          <a:bodyPr wrap="square" lIns="190500" tIns="0" rIns="0" bIns="0" rtlCol="0" anchor="t"/>
          <a:lstStyle/>
          <a:p>
            <a:pPr marL="0" indent="0" algn="l">
              <a:lnSpc>
                <a:spcPts val="1020"/>
              </a:lnSpc>
              <a:spcBef>
                <a:spcPts val="850"/>
              </a:spcBef>
              <a:spcAft>
                <a:spcPts val="300"/>
              </a:spcAft>
              <a:buNone/>
            </a:pPr>
            <a:r>
              <a:rPr lang="en-US" sz="12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U.S. Department of Education Office for Civil Rights. (2016). </a:t>
            </a:r>
            <a:r>
              <a:rPr lang="en-US" sz="1200" i="1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2013-14 Civil Rights Data Collection: A First Look</a:t>
            </a:r>
            <a:r>
              <a:rPr lang="en-US" sz="12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297180" y="3906137"/>
            <a:ext cx="8549640" cy="258961"/>
          </a:xfrm>
          <a:prstGeom prst="rect">
            <a:avLst/>
          </a:prstGeom>
          <a:noFill/>
          <a:ln/>
        </p:spPr>
        <p:txBody>
          <a:bodyPr wrap="square" lIns="190500" tIns="0" rIns="0" bIns="0" rtlCol="0" anchor="t"/>
          <a:lstStyle/>
          <a:p>
            <a:pPr marL="0" indent="0" algn="l">
              <a:lnSpc>
                <a:spcPts val="1020"/>
              </a:lnSpc>
              <a:spcBef>
                <a:spcPts val="850"/>
              </a:spcBef>
              <a:spcAft>
                <a:spcPts val="300"/>
              </a:spcAft>
              <a:buNone/>
            </a:pPr>
            <a:r>
              <a:rPr lang="en-US" sz="12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Wymer, S. C., Corbin, C. M., &amp; Williford, A. P. (2022). The relation between teacher and child race, teacher perceptions of disruptive behavior, and exclusionary discipline in preschool. </a:t>
            </a:r>
            <a:r>
              <a:rPr lang="en-US" sz="1200" i="1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Journal of School Psychology</a:t>
            </a:r>
            <a:r>
              <a:rPr lang="en-US" sz="12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90, 33-42.</a:t>
            </a:r>
            <a:endParaRPr lang="en-US" sz="1200" dirty="0"/>
          </a:p>
        </p:txBody>
      </p:sp>
      <p:sp>
        <p:nvSpPr>
          <p:cNvPr id="21" name="Shape 19"/>
          <p:cNvSpPr/>
          <p:nvPr/>
        </p:nvSpPr>
        <p:spPr>
          <a:xfrm>
            <a:off x="381000" y="4831248"/>
            <a:ext cx="8382000" cy="0"/>
          </a:xfrm>
          <a:prstGeom prst="line">
            <a:avLst/>
          </a:prstGeom>
          <a:noFill/>
          <a:ln w="9525">
            <a:solidFill>
              <a:srgbClr val="16A08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381000" y="4237717"/>
            <a:ext cx="854964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6A0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Impacts &amp; Consequences</a:t>
            </a:r>
            <a:endParaRPr lang="en-US" sz="1000" dirty="0"/>
          </a:p>
        </p:txBody>
      </p:sp>
      <p:sp>
        <p:nvSpPr>
          <p:cNvPr id="23" name="Text 21"/>
          <p:cNvSpPr/>
          <p:nvPr/>
        </p:nvSpPr>
        <p:spPr>
          <a:xfrm>
            <a:off x="297180" y="4486273"/>
            <a:ext cx="8549640" cy="258961"/>
          </a:xfrm>
          <a:prstGeom prst="rect">
            <a:avLst/>
          </a:prstGeom>
          <a:noFill/>
          <a:ln/>
        </p:spPr>
        <p:txBody>
          <a:bodyPr wrap="square" lIns="190500" tIns="0" rIns="0" bIns="0" rtlCol="0" anchor="t"/>
          <a:lstStyle/>
          <a:p>
            <a:pPr marL="0" indent="0" algn="l">
              <a:lnSpc>
                <a:spcPts val="1020"/>
              </a:lnSpc>
              <a:spcBef>
                <a:spcPts val="850"/>
              </a:spcBef>
              <a:spcAft>
                <a:spcPts val="300"/>
              </a:spcAft>
              <a:buNone/>
            </a:pPr>
            <a:r>
              <a:rPr lang="en-US" sz="12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Glynn, L. M., Liu, S. R., Lucas, C. T., &amp; Davis, E. P. (2024). Leveraging the science of early life predictability to inform policies promoting child health. </a:t>
            </a:r>
            <a:r>
              <a:rPr lang="en-US" sz="1200" i="1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Developmental Cognitive Neuroscience</a:t>
            </a:r>
            <a:r>
              <a:rPr lang="en-US" sz="12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69, Article 101437.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CA5D7-6A1F-F46E-12C3-FCC00EB4AB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CB67AC-4C32-FFBF-70F8-1E7E96ED87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multiple_choice_polls/DqnFGhTMemEiDvIDYDp8Q?display_state=chart&amp;activity_state=opened&amp;state=opened&amp;flow=Engagement&amp;onscreen=persist&amp;hide=instructions">
            <a:extLst>
              <a:ext uri="{FF2B5EF4-FFF2-40B4-BE49-F238E27FC236}">
                <a16:creationId xmlns:a16="http://schemas.microsoft.com/office/drawing/2014/main" id="{A83A0925-E5AD-CE38-E27E-B8F404D16C15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500"/>
            <a:ext cx="90170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09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1161752"/>
          </a:xfrm>
          <a:prstGeom prst="rect">
            <a:avLst/>
          </a:prstGeom>
          <a:solidFill>
            <a:srgbClr val="1C2833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/>
          <p:cNvSpPr/>
          <p:nvPr/>
        </p:nvSpPr>
        <p:spPr>
          <a:xfrm>
            <a:off x="0" y="1137940"/>
            <a:ext cx="9144000" cy="0"/>
          </a:xfrm>
          <a:prstGeom prst="line">
            <a:avLst/>
          </a:prstGeom>
          <a:noFill/>
          <a:ln w="47625">
            <a:solidFill>
              <a:srgbClr val="16A08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444401" y="215801"/>
            <a:ext cx="8420302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Scope of ECE Exclusionary Discipline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444401" y="688777"/>
            <a:ext cx="8420302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500"/>
              </a:spcBef>
              <a:buNone/>
            </a:pPr>
            <a:r>
              <a:rPr lang="en-US" sz="1400" i="1" dirty="0">
                <a:solidFill>
                  <a:srgbClr val="16A0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Literature Review Background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444401" y="1390352"/>
            <a:ext cx="441630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1000"/>
              </a:spcAft>
              <a:buNone/>
            </a:pPr>
            <a:r>
              <a:rPr lang="en-US" sz="1800" b="1" dirty="0">
                <a:solidFill>
                  <a:srgbClr val="1C2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Annual Impact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444401" y="1784003"/>
            <a:ext cx="4329708" cy="853976"/>
          </a:xfrm>
          <a:prstGeom prst="roundRect">
            <a:avLst>
              <a:gd name="adj" fmla="val 4461"/>
            </a:avLst>
          </a:prstGeom>
          <a:solidFill>
            <a:srgbClr val="FFFFFF"/>
          </a:solidFill>
          <a:ln/>
          <a:effectLst>
            <a:outerShdw blurRad="57150" dist="26941" dir="2700000" algn="bl" rotWithShape="0">
              <a:srgbClr val="000000">
                <a:alpha val="10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Shape 6"/>
          <p:cNvSpPr/>
          <p:nvPr/>
        </p:nvSpPr>
        <p:spPr>
          <a:xfrm>
            <a:off x="472976" y="1784003"/>
            <a:ext cx="0" cy="853976"/>
          </a:xfrm>
          <a:prstGeom prst="line">
            <a:avLst/>
          </a:prstGeom>
          <a:noFill/>
          <a:ln w="57150">
            <a:solidFill>
              <a:srgbClr val="E07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556552" y="1820316"/>
            <a:ext cx="3969389" cy="352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E07A5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50,000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556552" y="2194631"/>
            <a:ext cx="4217555" cy="1877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Preschoolers suspended annually in the United States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444401" y="2764929"/>
            <a:ext cx="4329708" cy="853976"/>
          </a:xfrm>
          <a:prstGeom prst="roundRect">
            <a:avLst>
              <a:gd name="adj" fmla="val 4461"/>
            </a:avLst>
          </a:prstGeom>
          <a:solidFill>
            <a:srgbClr val="FFFFFF"/>
          </a:solidFill>
          <a:ln/>
          <a:effectLst>
            <a:outerShdw blurRad="57150" dist="26941" dir="2700000" algn="bl" rotWithShape="0">
              <a:srgbClr val="000000">
                <a:alpha val="10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2" name="Shape 10"/>
          <p:cNvSpPr/>
          <p:nvPr/>
        </p:nvSpPr>
        <p:spPr>
          <a:xfrm>
            <a:off x="472976" y="2764929"/>
            <a:ext cx="0" cy="853976"/>
          </a:xfrm>
          <a:prstGeom prst="line">
            <a:avLst/>
          </a:prstGeom>
          <a:noFill/>
          <a:ln w="57150">
            <a:solidFill>
              <a:srgbClr val="E07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556552" y="2805340"/>
            <a:ext cx="3969389" cy="352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E07A5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17,000</a:t>
            </a:r>
            <a:endParaRPr lang="en-US" sz="2400" dirty="0"/>
          </a:p>
        </p:txBody>
      </p:sp>
      <p:sp>
        <p:nvSpPr>
          <p:cNvPr id="14" name="Text 12"/>
          <p:cNvSpPr/>
          <p:nvPr/>
        </p:nvSpPr>
        <p:spPr>
          <a:xfrm>
            <a:off x="556552" y="3187447"/>
            <a:ext cx="3969389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Preschoolers expelled from educational settings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444401" y="3771305"/>
            <a:ext cx="4329708" cy="847725"/>
          </a:xfrm>
          <a:prstGeom prst="roundRect">
            <a:avLst>
              <a:gd name="adj" fmla="val 7491"/>
            </a:avLst>
          </a:prstGeom>
          <a:solidFill>
            <a:srgbClr val="16A08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556552" y="3923705"/>
            <a:ext cx="4105406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250 children</a:t>
            </a:r>
            <a:endParaRPr lang="en-US" sz="2000" dirty="0"/>
          </a:p>
        </p:txBody>
      </p:sp>
      <p:sp>
        <p:nvSpPr>
          <p:cNvPr id="17" name="Text 15"/>
          <p:cNvSpPr/>
          <p:nvPr/>
        </p:nvSpPr>
        <p:spPr>
          <a:xfrm>
            <a:off x="556552" y="4257080"/>
            <a:ext cx="4105406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removed from settings </a:t>
            </a: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daily</a:t>
            </a: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nationwide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5091559" y="1390352"/>
            <a:ext cx="3680201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800"/>
              </a:spcAft>
              <a:buNone/>
            </a:pPr>
            <a:r>
              <a:rPr lang="en-US" sz="1800" b="1" dirty="0">
                <a:solidFill>
                  <a:srgbClr val="1C2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Critical Statistics</a:t>
            </a:r>
            <a:endParaRPr lang="en-US" sz="1800" dirty="0"/>
          </a:p>
        </p:txBody>
      </p:sp>
      <p:sp>
        <p:nvSpPr>
          <p:cNvPr id="19" name="Text 17"/>
          <p:cNvSpPr/>
          <p:nvPr/>
        </p:nvSpPr>
        <p:spPr>
          <a:xfrm>
            <a:off x="5091559" y="1910953"/>
            <a:ext cx="3608040" cy="1193602"/>
          </a:xfrm>
          <a:prstGeom prst="roundRect">
            <a:avLst>
              <a:gd name="adj" fmla="val 5320"/>
            </a:avLst>
          </a:prstGeom>
          <a:solidFill>
            <a:srgbClr val="FFF4F0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5218509" y="1988642"/>
            <a:ext cx="3369305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1C2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Preschoolers expelled at</a:t>
            </a:r>
            <a:endParaRPr lang="en-US" sz="2000" dirty="0"/>
          </a:p>
        </p:txBody>
      </p:sp>
      <p:sp>
        <p:nvSpPr>
          <p:cNvPr id="21" name="Text 19"/>
          <p:cNvSpPr/>
          <p:nvPr/>
        </p:nvSpPr>
        <p:spPr>
          <a:xfrm>
            <a:off x="5243959" y="2326779"/>
            <a:ext cx="3369305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800" b="1" dirty="0">
                <a:solidFill>
                  <a:srgbClr val="E07A5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3X</a:t>
            </a:r>
            <a:endParaRPr lang="en-US" sz="2800" dirty="0"/>
          </a:p>
        </p:txBody>
      </p:sp>
      <p:sp>
        <p:nvSpPr>
          <p:cNvPr id="22" name="Text 20"/>
          <p:cNvSpPr/>
          <p:nvPr/>
        </p:nvSpPr>
        <p:spPr>
          <a:xfrm>
            <a:off x="5243959" y="2799755"/>
            <a:ext cx="336930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rate of K-12 students</a:t>
            </a:r>
            <a:endParaRPr lang="en-US" sz="1400" dirty="0"/>
          </a:p>
        </p:txBody>
      </p:sp>
      <p:sp>
        <p:nvSpPr>
          <p:cNvPr id="23" name="Text 21"/>
          <p:cNvSpPr/>
          <p:nvPr/>
        </p:nvSpPr>
        <p:spPr>
          <a:xfrm>
            <a:off x="5091559" y="3256955"/>
            <a:ext cx="3608040" cy="1076325"/>
          </a:xfrm>
          <a:prstGeom prst="roundRect">
            <a:avLst>
              <a:gd name="adj" fmla="val 5900"/>
            </a:avLst>
          </a:prstGeom>
          <a:solidFill>
            <a:srgbClr val="FFFFFF"/>
          </a:solidFill>
          <a:ln w="19050">
            <a:solidFill>
              <a:srgbClr val="16A085"/>
            </a:solidFill>
          </a:ln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4" name="Text 22"/>
          <p:cNvSpPr/>
          <p:nvPr/>
        </p:nvSpPr>
        <p:spPr>
          <a:xfrm>
            <a:off x="5218509" y="3341118"/>
            <a:ext cx="3330443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600"/>
              </a:spcAft>
              <a:buNone/>
            </a:pPr>
            <a:r>
              <a:rPr lang="en-US" sz="1600" b="1" dirty="0">
                <a:solidFill>
                  <a:srgbClr val="16A0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Program Prevalence (2024)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5243959" y="3625306"/>
            <a:ext cx="3265140" cy="457200"/>
          </a:xfrm>
          <a:prstGeom prst="rect">
            <a:avLst/>
          </a:prstGeom>
          <a:noFill/>
          <a:ln/>
        </p:spPr>
        <p:txBody>
          <a:bodyPr wrap="square" lIns="101600" tIns="0" rIns="0" bIns="0" rtlCol="0" anchor="t"/>
          <a:lstStyle/>
          <a:p>
            <a:pPr marL="101600" indent="-101600" algn="l">
              <a:buSzPct val="100000"/>
              <a:buChar char="•"/>
            </a:pPr>
            <a:r>
              <a:rPr lang="en-US" sz="1400" b="1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61.4%</a:t>
            </a: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suspended at least one child</a:t>
            </a:r>
            <a:endParaRPr lang="en-US" sz="1400" dirty="0"/>
          </a:p>
          <a:p>
            <a:pPr marL="101600" indent="-101600" algn="l">
              <a:buSzPct val="100000"/>
              <a:buChar char="•"/>
            </a:pPr>
            <a:r>
              <a:rPr lang="en-US" sz="1400" b="1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37.8%</a:t>
            </a: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expelled at least one child</a:t>
            </a:r>
            <a:endParaRPr lang="en-US" sz="1400" dirty="0"/>
          </a:p>
          <a:p>
            <a:pPr marL="101600" indent="-101600" algn="l">
              <a:buSzPct val="100000"/>
              <a:buChar char="•"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Only </a:t>
            </a:r>
            <a:r>
              <a:rPr lang="en-US" sz="1400" b="1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33%</a:t>
            </a: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engaged in neither</a:t>
            </a:r>
            <a:endParaRPr lang="en-US" sz="1400" dirty="0"/>
          </a:p>
        </p:txBody>
      </p:sp>
      <p:sp>
        <p:nvSpPr>
          <p:cNvPr id="26" name="Text 24"/>
          <p:cNvSpPr/>
          <p:nvPr/>
        </p:nvSpPr>
        <p:spPr>
          <a:xfrm>
            <a:off x="5091559" y="4485680"/>
            <a:ext cx="3608040" cy="406301"/>
          </a:xfrm>
          <a:prstGeom prst="roundRect">
            <a:avLst>
              <a:gd name="adj" fmla="val 15629"/>
            </a:avLst>
          </a:prstGeom>
          <a:solidFill>
            <a:srgbClr val="1C2833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7" name="Text 25"/>
          <p:cNvSpPr/>
          <p:nvPr/>
        </p:nvSpPr>
        <p:spPr>
          <a:xfrm>
            <a:off x="5218509" y="4612630"/>
            <a:ext cx="3421222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Financial Impact:</a:t>
            </a: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400" dirty="0">
                <a:solidFill>
                  <a:srgbClr val="F39C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$2.7 billion</a:t>
            </a: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lifetime cost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1041350"/>
          </a:xfrm>
          <a:prstGeom prst="rect">
            <a:avLst/>
          </a:prstGeom>
          <a:solidFill>
            <a:srgbClr val="1C2833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/>
          <p:cNvSpPr/>
          <p:nvPr/>
        </p:nvSpPr>
        <p:spPr>
          <a:xfrm>
            <a:off x="0" y="1022300"/>
            <a:ext cx="9144000" cy="0"/>
          </a:xfrm>
          <a:prstGeom prst="line">
            <a:avLst/>
          </a:prstGeom>
          <a:noFill/>
          <a:ln w="38100">
            <a:solidFill>
              <a:srgbClr val="16A08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444401" y="190500"/>
            <a:ext cx="8420302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Disparities and Long-Term Impacts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444401" y="612725"/>
            <a:ext cx="8420302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400"/>
              </a:spcBef>
              <a:buNone/>
            </a:pPr>
            <a:r>
              <a:rPr lang="en-US" sz="1300" i="1" dirty="0">
                <a:solidFill>
                  <a:srgbClr val="16A0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Who is most affected and why it matters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379732" y="1092100"/>
            <a:ext cx="854964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800"/>
              </a:spcAft>
              <a:buNone/>
            </a:pPr>
            <a:r>
              <a:rPr lang="en-US" sz="1600" b="1" dirty="0">
                <a:solidFill>
                  <a:srgbClr val="1C2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Disproportionate Impact by Demographics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379732" y="1390947"/>
            <a:ext cx="2692450" cy="1358195"/>
          </a:xfrm>
          <a:prstGeom prst="roundRect">
            <a:avLst>
              <a:gd name="adj" fmla="val 3227"/>
            </a:avLst>
          </a:prstGeom>
          <a:solidFill>
            <a:srgbClr val="FFFFFF"/>
          </a:solidFill>
          <a:ln/>
          <a:effectLst>
            <a:outerShdw blurRad="47625" dist="26941" dir="2700000" algn="bl" rotWithShape="0">
              <a:srgbClr val="000000">
                <a:alpha val="10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Shape 6"/>
          <p:cNvSpPr/>
          <p:nvPr/>
        </p:nvSpPr>
        <p:spPr>
          <a:xfrm>
            <a:off x="379732" y="1409998"/>
            <a:ext cx="2692450" cy="0"/>
          </a:xfrm>
          <a:prstGeom prst="line">
            <a:avLst/>
          </a:prstGeom>
          <a:noFill/>
          <a:ln w="38100">
            <a:solidFill>
              <a:srgbClr val="E07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478185" y="1477565"/>
            <a:ext cx="2539237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500"/>
              </a:spcAft>
              <a:buNone/>
            </a:pPr>
            <a:r>
              <a:rPr lang="en-US" sz="1600" b="1" dirty="0">
                <a:solidFill>
                  <a:srgbClr val="E07A5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Race &amp; Ethnicity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478185" y="1745754"/>
            <a:ext cx="253923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300"/>
              </a:spcAft>
              <a:buNone/>
            </a:pPr>
            <a:r>
              <a:rPr lang="en-US" sz="1400" b="1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Black:</a:t>
            </a: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400" b="1" dirty="0">
                <a:solidFill>
                  <a:srgbClr val="E07A5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3.6X</a:t>
            </a: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higher rates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478185" y="1988729"/>
            <a:ext cx="2539237" cy="139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300"/>
              </a:spcAft>
              <a:buNone/>
            </a:pPr>
            <a:r>
              <a:rPr lang="en-US" sz="13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18% enrollment, 42% suspensions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478185" y="2199458"/>
            <a:ext cx="253923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300"/>
              </a:spcAft>
              <a:buNone/>
            </a:pPr>
            <a:r>
              <a:rPr lang="en-US" sz="1400" b="1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Hispanic:</a:t>
            </a: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400" b="1" dirty="0">
                <a:solidFill>
                  <a:srgbClr val="E07A5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3.7X</a:t>
            </a: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higher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478185" y="2443833"/>
            <a:ext cx="253923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Native American:</a:t>
            </a: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400" b="1" dirty="0">
                <a:solidFill>
                  <a:srgbClr val="E07A5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4-5X</a:t>
            </a: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higher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3224582" y="1390947"/>
            <a:ext cx="2692450" cy="1358196"/>
          </a:xfrm>
          <a:prstGeom prst="roundRect">
            <a:avLst>
              <a:gd name="adj" fmla="val 3227"/>
            </a:avLst>
          </a:prstGeom>
          <a:solidFill>
            <a:srgbClr val="FFFFFF"/>
          </a:solidFill>
          <a:ln/>
          <a:effectLst>
            <a:outerShdw blurRad="47625" dist="26941" dir="2700000" algn="bl" rotWithShape="0">
              <a:srgbClr val="000000">
                <a:alpha val="10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5" name="Shape 13"/>
          <p:cNvSpPr/>
          <p:nvPr/>
        </p:nvSpPr>
        <p:spPr>
          <a:xfrm>
            <a:off x="3224582" y="1409998"/>
            <a:ext cx="2692450" cy="0"/>
          </a:xfrm>
          <a:prstGeom prst="line">
            <a:avLst/>
          </a:prstGeom>
          <a:noFill/>
          <a:ln w="38100">
            <a:solidFill>
              <a:srgbClr val="E07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3277561" y="1477565"/>
            <a:ext cx="2539237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500"/>
              </a:spcAft>
              <a:buNone/>
            </a:pPr>
            <a:r>
              <a:rPr lang="en-US" sz="1600" b="1" dirty="0">
                <a:solidFill>
                  <a:srgbClr val="E07A5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Disability Status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3326082" y="1740991"/>
            <a:ext cx="253923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With disabilities: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3403805" y="1962248"/>
            <a:ext cx="2383789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200"/>
              </a:spcBef>
              <a:buNone/>
            </a:pPr>
            <a:r>
              <a:rPr lang="en-US" sz="1400" b="1" dirty="0">
                <a:solidFill>
                  <a:srgbClr val="E07A5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14.5X</a:t>
            </a: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more likely expelled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3433009" y="2190304"/>
            <a:ext cx="2383789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200"/>
              </a:spcBef>
              <a:spcAft>
                <a:spcPts val="300"/>
              </a:spcAft>
              <a:buNone/>
            </a:pPr>
            <a:r>
              <a:rPr lang="en-US" sz="1400" b="1" dirty="0">
                <a:solidFill>
                  <a:srgbClr val="E07A5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3.6X</a:t>
            </a: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higher suspensions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3326082" y="2447223"/>
            <a:ext cx="253923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Autistic:</a:t>
            </a: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1 in 6 expelled</a:t>
            </a:r>
            <a:endParaRPr lang="en-US" sz="1400" dirty="0"/>
          </a:p>
        </p:txBody>
      </p:sp>
      <p:sp>
        <p:nvSpPr>
          <p:cNvPr id="21" name="Text 19"/>
          <p:cNvSpPr/>
          <p:nvPr/>
        </p:nvSpPr>
        <p:spPr>
          <a:xfrm>
            <a:off x="6069431" y="1390947"/>
            <a:ext cx="2692450" cy="1631151"/>
          </a:xfrm>
          <a:prstGeom prst="roundRect">
            <a:avLst>
              <a:gd name="adj" fmla="val 3227"/>
            </a:avLst>
          </a:prstGeom>
          <a:solidFill>
            <a:srgbClr val="FFFFFF"/>
          </a:solidFill>
          <a:ln/>
          <a:effectLst>
            <a:outerShdw blurRad="47625" dist="26941" dir="2700000" algn="bl" rotWithShape="0">
              <a:srgbClr val="000000">
                <a:alpha val="10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2" name="Shape 20"/>
          <p:cNvSpPr/>
          <p:nvPr/>
        </p:nvSpPr>
        <p:spPr>
          <a:xfrm>
            <a:off x="6069431" y="1409998"/>
            <a:ext cx="2692450" cy="0"/>
          </a:xfrm>
          <a:prstGeom prst="line">
            <a:avLst/>
          </a:prstGeom>
          <a:noFill/>
          <a:ln w="38100">
            <a:solidFill>
              <a:srgbClr val="E07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1"/>
          <p:cNvSpPr/>
          <p:nvPr/>
        </p:nvSpPr>
        <p:spPr>
          <a:xfrm>
            <a:off x="6122411" y="1477565"/>
            <a:ext cx="2539237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500"/>
              </a:spcAft>
              <a:buNone/>
            </a:pPr>
            <a:r>
              <a:rPr lang="en-US" sz="1600" b="1" dirty="0">
                <a:solidFill>
                  <a:srgbClr val="E07A5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Intersectional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6170931" y="1745753"/>
            <a:ext cx="253923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Low-income girls:</a:t>
            </a: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Harsher discipline</a:t>
            </a:r>
            <a:endParaRPr lang="en-US" sz="1400" dirty="0"/>
          </a:p>
        </p:txBody>
      </p:sp>
      <p:sp>
        <p:nvSpPr>
          <p:cNvPr id="25" name="Text 23"/>
          <p:cNvSpPr/>
          <p:nvPr/>
        </p:nvSpPr>
        <p:spPr>
          <a:xfrm>
            <a:off x="6170930" y="2152944"/>
            <a:ext cx="253923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400" b="1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Black girls:</a:t>
            </a: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48% multiple suspensions</a:t>
            </a:r>
            <a:endParaRPr lang="en-US" sz="1400" dirty="0"/>
          </a:p>
        </p:txBody>
      </p:sp>
      <p:sp>
        <p:nvSpPr>
          <p:cNvPr id="26" name="Text 24"/>
          <p:cNvSpPr/>
          <p:nvPr/>
        </p:nvSpPr>
        <p:spPr>
          <a:xfrm>
            <a:off x="6170930" y="2560135"/>
            <a:ext cx="253923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High-poverty:</a:t>
            </a: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20% less prevention</a:t>
            </a:r>
            <a:endParaRPr lang="en-US" sz="1400" dirty="0"/>
          </a:p>
        </p:txBody>
      </p:sp>
      <p:sp>
        <p:nvSpPr>
          <p:cNvPr id="27" name="Text 25"/>
          <p:cNvSpPr/>
          <p:nvPr/>
        </p:nvSpPr>
        <p:spPr>
          <a:xfrm>
            <a:off x="379732" y="2820179"/>
            <a:ext cx="854964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1000"/>
              </a:spcBef>
              <a:spcAft>
                <a:spcPts val="600"/>
              </a:spcAft>
              <a:buNone/>
            </a:pPr>
            <a:r>
              <a:rPr lang="en-US" sz="1600" b="1" dirty="0">
                <a:solidFill>
                  <a:srgbClr val="1C2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Long-Term Consequences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381000" y="3123604"/>
            <a:ext cx="2692450" cy="1301027"/>
          </a:xfrm>
          <a:prstGeom prst="roundRect">
            <a:avLst>
              <a:gd name="adj" fmla="val 3391"/>
            </a:avLst>
          </a:prstGeom>
          <a:solidFill>
            <a:srgbClr val="FFF4F0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9" name="Text 27"/>
          <p:cNvSpPr/>
          <p:nvPr/>
        </p:nvSpPr>
        <p:spPr>
          <a:xfrm>
            <a:off x="482501" y="3225105"/>
            <a:ext cx="2539237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500"/>
              </a:spcAft>
              <a:buNone/>
            </a:pPr>
            <a:r>
              <a:rPr lang="en-US" sz="1500" b="1" dirty="0">
                <a:solidFill>
                  <a:srgbClr val="E07A5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Educational Impact</a:t>
            </a:r>
            <a:endParaRPr lang="en-US" sz="1500" dirty="0"/>
          </a:p>
        </p:txBody>
      </p:sp>
      <p:sp>
        <p:nvSpPr>
          <p:cNvPr id="30" name="Text 28"/>
          <p:cNvSpPr/>
          <p:nvPr/>
        </p:nvSpPr>
        <p:spPr>
          <a:xfrm>
            <a:off x="478184" y="3518259"/>
            <a:ext cx="2539237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10X</a:t>
            </a: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more likely to drop out</a:t>
            </a:r>
            <a:endParaRPr lang="en-US" sz="1400" dirty="0"/>
          </a:p>
        </p:txBody>
      </p:sp>
      <p:sp>
        <p:nvSpPr>
          <p:cNvPr id="31" name="Text 29"/>
          <p:cNvSpPr/>
          <p:nvPr/>
        </p:nvSpPr>
        <p:spPr>
          <a:xfrm>
            <a:off x="478184" y="3737046"/>
            <a:ext cx="253923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400"/>
              </a:spcBef>
              <a:buNone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Disrupted learning trajectories</a:t>
            </a:r>
            <a:endParaRPr lang="en-US" sz="1400" dirty="0"/>
          </a:p>
        </p:txBody>
      </p:sp>
      <p:sp>
        <p:nvSpPr>
          <p:cNvPr id="32" name="Text 30"/>
          <p:cNvSpPr/>
          <p:nvPr/>
        </p:nvSpPr>
        <p:spPr>
          <a:xfrm>
            <a:off x="478183" y="3973796"/>
            <a:ext cx="253923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300"/>
              </a:spcBef>
              <a:buNone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Reduced achievement</a:t>
            </a:r>
            <a:endParaRPr lang="en-US" sz="1400" dirty="0"/>
          </a:p>
        </p:txBody>
      </p:sp>
      <p:sp>
        <p:nvSpPr>
          <p:cNvPr id="33" name="Text 31"/>
          <p:cNvSpPr/>
          <p:nvPr/>
        </p:nvSpPr>
        <p:spPr>
          <a:xfrm>
            <a:off x="3225850" y="3123605"/>
            <a:ext cx="2692450" cy="1301026"/>
          </a:xfrm>
          <a:prstGeom prst="roundRect">
            <a:avLst>
              <a:gd name="adj" fmla="val 3391"/>
            </a:avLst>
          </a:prstGeom>
          <a:solidFill>
            <a:srgbClr val="EAF7F4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4" name="Text 32"/>
          <p:cNvSpPr/>
          <p:nvPr/>
        </p:nvSpPr>
        <p:spPr>
          <a:xfrm>
            <a:off x="3327350" y="3225105"/>
            <a:ext cx="2539237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500"/>
              </a:spcAft>
              <a:buNone/>
            </a:pPr>
            <a:r>
              <a:rPr lang="en-US" sz="1500" b="1" dirty="0">
                <a:solidFill>
                  <a:srgbClr val="16A0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Neurological Development</a:t>
            </a:r>
            <a:endParaRPr lang="en-US" sz="1500" dirty="0"/>
          </a:p>
        </p:txBody>
      </p:sp>
      <p:sp>
        <p:nvSpPr>
          <p:cNvPr id="35" name="Text 33"/>
          <p:cNvSpPr/>
          <p:nvPr/>
        </p:nvSpPr>
        <p:spPr>
          <a:xfrm>
            <a:off x="3327350" y="3488531"/>
            <a:ext cx="2539237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Unpredictability harms:</a:t>
            </a:r>
            <a:endParaRPr lang="en-US" sz="1400" dirty="0"/>
          </a:p>
        </p:txBody>
      </p:sp>
      <p:sp>
        <p:nvSpPr>
          <p:cNvPr id="36" name="Text 34"/>
          <p:cNvSpPr/>
          <p:nvPr/>
        </p:nvSpPr>
        <p:spPr>
          <a:xfrm>
            <a:off x="3327350" y="3679031"/>
            <a:ext cx="2489448" cy="428625"/>
          </a:xfrm>
          <a:prstGeom prst="rect">
            <a:avLst/>
          </a:prstGeom>
          <a:noFill/>
          <a:ln/>
        </p:spPr>
        <p:txBody>
          <a:bodyPr wrap="square" lIns="95250" tIns="0" rIns="0" bIns="0" rtlCol="0" anchor="t"/>
          <a:lstStyle/>
          <a:p>
            <a:pPr marL="95250" indent="-95250" algn="l">
              <a:buSzPct val="100000"/>
              <a:buChar char="•"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Neural circuits</a:t>
            </a:r>
            <a:endParaRPr lang="en-US" sz="1400" dirty="0"/>
          </a:p>
          <a:p>
            <a:pPr marL="95250" indent="-95250" algn="l">
              <a:buSzPct val="100000"/>
              <a:buChar char="•"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Inhibitory control</a:t>
            </a:r>
            <a:endParaRPr lang="en-US" sz="1400" dirty="0"/>
          </a:p>
          <a:p>
            <a:pPr marL="95250" indent="-95250" algn="l">
              <a:buSzPct val="100000"/>
              <a:buChar char="•"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Self-regulation</a:t>
            </a:r>
            <a:endParaRPr lang="en-US" sz="1400" dirty="0"/>
          </a:p>
        </p:txBody>
      </p:sp>
      <p:sp>
        <p:nvSpPr>
          <p:cNvPr id="37" name="Text 35"/>
          <p:cNvSpPr/>
          <p:nvPr/>
        </p:nvSpPr>
        <p:spPr>
          <a:xfrm>
            <a:off x="6070699" y="3123604"/>
            <a:ext cx="2692450" cy="1301025"/>
          </a:xfrm>
          <a:prstGeom prst="roundRect">
            <a:avLst>
              <a:gd name="adj" fmla="val 3391"/>
            </a:avLst>
          </a:prstGeom>
          <a:solidFill>
            <a:srgbClr val="F5F5F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8" name="Text 36"/>
          <p:cNvSpPr/>
          <p:nvPr/>
        </p:nvSpPr>
        <p:spPr>
          <a:xfrm>
            <a:off x="6172200" y="3225105"/>
            <a:ext cx="2539237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500"/>
              </a:spcAft>
              <a:buNone/>
            </a:pPr>
            <a:r>
              <a:rPr lang="en-US" sz="1500" b="1" dirty="0">
                <a:solidFill>
                  <a:srgbClr val="1C2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Family Impact</a:t>
            </a:r>
            <a:endParaRPr lang="en-US" sz="1500" dirty="0"/>
          </a:p>
        </p:txBody>
      </p:sp>
      <p:sp>
        <p:nvSpPr>
          <p:cNvPr id="39" name="Text 37"/>
          <p:cNvSpPr/>
          <p:nvPr/>
        </p:nvSpPr>
        <p:spPr>
          <a:xfrm>
            <a:off x="6172200" y="3488531"/>
            <a:ext cx="2489448" cy="571500"/>
          </a:xfrm>
          <a:prstGeom prst="rect">
            <a:avLst/>
          </a:prstGeom>
          <a:noFill/>
          <a:ln/>
        </p:spPr>
        <p:txBody>
          <a:bodyPr wrap="square" lIns="95250" tIns="0" rIns="0" bIns="0" rtlCol="0" anchor="t"/>
          <a:lstStyle/>
          <a:p>
            <a:pPr marL="95250" indent="-95250" algn="l">
              <a:buSzPct val="100000"/>
              <a:buChar char="•"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Job loss/disruption</a:t>
            </a:r>
            <a:endParaRPr lang="en-US" sz="1400" dirty="0"/>
          </a:p>
          <a:p>
            <a:pPr marL="95250" indent="-95250" algn="l">
              <a:buSzPct val="100000"/>
              <a:buChar char="•"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Financial hardship</a:t>
            </a:r>
            <a:endParaRPr lang="en-US" sz="1400" dirty="0"/>
          </a:p>
          <a:p>
            <a:pPr marL="95250" indent="-95250" algn="l">
              <a:buSzPct val="100000"/>
              <a:buChar char="•"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Emotional distress</a:t>
            </a:r>
            <a:endParaRPr lang="en-US" sz="1400" dirty="0"/>
          </a:p>
          <a:p>
            <a:pPr marL="95250" indent="-95250" algn="l">
              <a:buSzPct val="100000"/>
              <a:buChar char="•"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Care challenges</a:t>
            </a:r>
            <a:endParaRPr lang="en-US" sz="1400" dirty="0"/>
          </a:p>
        </p:txBody>
      </p:sp>
      <p:sp>
        <p:nvSpPr>
          <p:cNvPr id="40" name="Text 38"/>
          <p:cNvSpPr/>
          <p:nvPr/>
        </p:nvSpPr>
        <p:spPr>
          <a:xfrm>
            <a:off x="379881" y="4705219"/>
            <a:ext cx="8382000" cy="323850"/>
          </a:xfrm>
          <a:prstGeom prst="roundRect">
            <a:avLst>
              <a:gd name="adj" fmla="val 11765"/>
            </a:avLst>
          </a:prstGeom>
          <a:solidFill>
            <a:srgbClr val="E07A5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1400" dirty="0"/>
          </a:p>
        </p:txBody>
      </p:sp>
      <p:sp>
        <p:nvSpPr>
          <p:cNvPr id="41" name="Text 39"/>
          <p:cNvSpPr/>
          <p:nvPr/>
        </p:nvSpPr>
        <p:spPr>
          <a:xfrm>
            <a:off x="451509" y="4781419"/>
            <a:ext cx="8238744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Critical:</a:t>
            </a: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Expelled children face increased risks of future incarceration and criminal victimization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955477"/>
          </a:xfrm>
          <a:prstGeom prst="rect">
            <a:avLst/>
          </a:prstGeom>
          <a:solidFill>
            <a:srgbClr val="1C2833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/>
          <p:cNvSpPr/>
          <p:nvPr/>
        </p:nvSpPr>
        <p:spPr>
          <a:xfrm>
            <a:off x="0" y="936427"/>
            <a:ext cx="9144000" cy="0"/>
          </a:xfrm>
          <a:prstGeom prst="line">
            <a:avLst/>
          </a:prstGeom>
          <a:noFill/>
          <a:ln w="38100">
            <a:solidFill>
              <a:srgbClr val="16A08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381000" y="177701"/>
            <a:ext cx="8549640" cy="352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Project Timeline 2025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381000" y="568226"/>
            <a:ext cx="854964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300"/>
              </a:spcBef>
              <a:buNone/>
            </a:pPr>
            <a:r>
              <a:rPr lang="en-US" sz="1200" i="1" dirty="0">
                <a:solidFill>
                  <a:srgbClr val="16A0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ECE Expulsion &amp; Suspension Research Study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317450" y="1209377"/>
            <a:ext cx="2051149" cy="2327685"/>
          </a:xfrm>
          <a:prstGeom prst="roundRect">
            <a:avLst>
              <a:gd name="adj" fmla="val 2477"/>
            </a:avLst>
          </a:prstGeom>
          <a:solidFill>
            <a:srgbClr val="FFFFFF"/>
          </a:solidFill>
          <a:ln/>
          <a:effectLst>
            <a:outerShdw blurRad="38100" dist="13470" dir="2700000" algn="bl" rotWithShape="0">
              <a:srgbClr val="000000">
                <a:alpha val="10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317450" y="1044327"/>
            <a:ext cx="2051149" cy="304800"/>
          </a:xfrm>
          <a:prstGeom prst="roundRect">
            <a:avLst>
              <a:gd name="adj" fmla="val 16667"/>
            </a:avLst>
          </a:prstGeom>
          <a:solidFill>
            <a:srgbClr val="16A08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341263" y="1082428"/>
            <a:ext cx="1885111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Q1: Jan-Mar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317450" y="1387177"/>
            <a:ext cx="1949649" cy="453628"/>
          </a:xfrm>
          <a:prstGeom prst="roundRect">
            <a:avLst>
              <a:gd name="adj" fmla="val 5599"/>
            </a:avLst>
          </a:prstGeom>
          <a:solidFill>
            <a:srgbClr val="F5F5F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0" name="Shape 8"/>
          <p:cNvSpPr/>
          <p:nvPr/>
        </p:nvSpPr>
        <p:spPr>
          <a:xfrm>
            <a:off x="332224" y="1402100"/>
            <a:ext cx="0" cy="453628"/>
          </a:xfrm>
          <a:prstGeom prst="line">
            <a:avLst/>
          </a:prstGeom>
          <a:noFill/>
          <a:ln w="38100">
            <a:solidFill>
              <a:srgbClr val="E07A5F"/>
            </a:solidFill>
            <a:prstDash val="solid"/>
          </a:ln>
        </p:spPr>
        <p:txBody>
          <a:bodyPr/>
          <a:lstStyle/>
          <a:p>
            <a:endParaRPr lang="en-US" sz="1400"/>
          </a:p>
        </p:txBody>
      </p:sp>
      <p:sp>
        <p:nvSpPr>
          <p:cNvPr id="11" name="Text 9"/>
          <p:cNvSpPr/>
          <p:nvPr/>
        </p:nvSpPr>
        <p:spPr>
          <a:xfrm>
            <a:off x="509463" y="1415990"/>
            <a:ext cx="1716911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1C2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January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520452" y="1628914"/>
            <a:ext cx="1716911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IRB Approval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294125" y="1911102"/>
            <a:ext cx="1979385" cy="732532"/>
          </a:xfrm>
          <a:prstGeom prst="roundRect">
            <a:avLst>
              <a:gd name="adj" fmla="val 5599"/>
            </a:avLst>
          </a:prstGeom>
          <a:solidFill>
            <a:srgbClr val="F5F5F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4" name="Shape 12"/>
          <p:cNvSpPr/>
          <p:nvPr/>
        </p:nvSpPr>
        <p:spPr>
          <a:xfrm>
            <a:off x="341263" y="1919723"/>
            <a:ext cx="0" cy="748903"/>
          </a:xfrm>
          <a:prstGeom prst="line">
            <a:avLst/>
          </a:prstGeom>
          <a:noFill/>
          <a:ln w="38100">
            <a:solidFill>
              <a:srgbClr val="E07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509463" y="1955527"/>
            <a:ext cx="1716911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1C2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Feb-March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509463" y="2171402"/>
            <a:ext cx="1716911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Survey &amp; Protocol Creation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2470100" y="1209377"/>
            <a:ext cx="2051149" cy="2327685"/>
          </a:xfrm>
          <a:prstGeom prst="roundRect">
            <a:avLst>
              <a:gd name="adj" fmla="val 2477"/>
            </a:avLst>
          </a:prstGeom>
          <a:solidFill>
            <a:srgbClr val="FFFFFF"/>
          </a:solidFill>
          <a:ln/>
          <a:effectLst>
            <a:outerShdw blurRad="38100" dist="13470" dir="2700000" algn="bl" rotWithShape="0">
              <a:srgbClr val="000000">
                <a:alpha val="10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2470100" y="1044327"/>
            <a:ext cx="2051149" cy="304800"/>
          </a:xfrm>
          <a:prstGeom prst="roundRect">
            <a:avLst>
              <a:gd name="adj" fmla="val 16667"/>
            </a:avLst>
          </a:prstGeom>
          <a:solidFill>
            <a:srgbClr val="16A08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2553118" y="1082428"/>
            <a:ext cx="1885111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Q2: Apr-Jun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2451049" y="1408236"/>
            <a:ext cx="1968700" cy="682228"/>
          </a:xfrm>
          <a:prstGeom prst="roundRect">
            <a:avLst>
              <a:gd name="adj" fmla="val 5599"/>
            </a:avLst>
          </a:prstGeom>
          <a:solidFill>
            <a:srgbClr val="F5F5F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1" name="Shape 19"/>
          <p:cNvSpPr/>
          <p:nvPr/>
        </p:nvSpPr>
        <p:spPr>
          <a:xfrm>
            <a:off x="2469951" y="1402100"/>
            <a:ext cx="0" cy="677167"/>
          </a:xfrm>
          <a:prstGeom prst="line">
            <a:avLst/>
          </a:prstGeom>
          <a:noFill/>
          <a:ln w="38100">
            <a:solidFill>
              <a:srgbClr val="E07A5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2" name="Text 20"/>
          <p:cNvSpPr/>
          <p:nvPr/>
        </p:nvSpPr>
        <p:spPr>
          <a:xfrm>
            <a:off x="2657033" y="1459560"/>
            <a:ext cx="1716911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1C2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April-June</a:t>
            </a:r>
            <a:endParaRPr lang="en-US" sz="1400" dirty="0"/>
          </a:p>
        </p:txBody>
      </p:sp>
      <p:sp>
        <p:nvSpPr>
          <p:cNvPr id="23" name="Text 21"/>
          <p:cNvSpPr/>
          <p:nvPr/>
        </p:nvSpPr>
        <p:spPr>
          <a:xfrm>
            <a:off x="2657033" y="1666892"/>
            <a:ext cx="1716911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Admin Survey Distribution</a:t>
            </a:r>
            <a:endParaRPr lang="en-US" sz="1400" dirty="0"/>
          </a:p>
        </p:txBody>
      </p:sp>
      <p:sp>
        <p:nvSpPr>
          <p:cNvPr id="24" name="Text 22"/>
          <p:cNvSpPr/>
          <p:nvPr/>
        </p:nvSpPr>
        <p:spPr>
          <a:xfrm>
            <a:off x="2451049" y="2173197"/>
            <a:ext cx="1949649" cy="1209372"/>
          </a:xfrm>
          <a:prstGeom prst="roundRect">
            <a:avLst>
              <a:gd name="adj" fmla="val 4148"/>
            </a:avLst>
          </a:prstGeom>
          <a:solidFill>
            <a:srgbClr val="F5F5F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5" name="Shape 23"/>
          <p:cNvSpPr/>
          <p:nvPr/>
        </p:nvSpPr>
        <p:spPr>
          <a:xfrm>
            <a:off x="2469951" y="2188915"/>
            <a:ext cx="0" cy="1193654"/>
          </a:xfrm>
          <a:prstGeom prst="line">
            <a:avLst/>
          </a:prstGeom>
          <a:noFill/>
          <a:ln w="38100">
            <a:solidFill>
              <a:srgbClr val="E07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4"/>
          <p:cNvSpPr/>
          <p:nvPr/>
        </p:nvSpPr>
        <p:spPr>
          <a:xfrm>
            <a:off x="2657033" y="2218432"/>
            <a:ext cx="1716911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1C2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June Start</a:t>
            </a:r>
            <a:endParaRPr lang="en-US" sz="1400" dirty="0"/>
          </a:p>
        </p:txBody>
      </p:sp>
      <p:sp>
        <p:nvSpPr>
          <p:cNvPr id="27" name="Text 25"/>
          <p:cNvSpPr/>
          <p:nvPr/>
        </p:nvSpPr>
        <p:spPr>
          <a:xfrm>
            <a:off x="2657033" y="2915953"/>
            <a:ext cx="1716911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Teacher Survey Launch</a:t>
            </a:r>
            <a:endParaRPr lang="en-US" sz="1400" dirty="0"/>
          </a:p>
        </p:txBody>
      </p:sp>
      <p:sp>
        <p:nvSpPr>
          <p:cNvPr id="28" name="Text 26"/>
          <p:cNvSpPr/>
          <p:nvPr/>
        </p:nvSpPr>
        <p:spPr>
          <a:xfrm>
            <a:off x="2657033" y="2444731"/>
            <a:ext cx="1716911" cy="1632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Best Evidence Synthesis Begins</a:t>
            </a:r>
            <a:endParaRPr lang="en-US" sz="1400" dirty="0"/>
          </a:p>
        </p:txBody>
      </p:sp>
      <p:sp>
        <p:nvSpPr>
          <p:cNvPr id="29" name="Text 27"/>
          <p:cNvSpPr/>
          <p:nvPr/>
        </p:nvSpPr>
        <p:spPr>
          <a:xfrm>
            <a:off x="4622750" y="1209377"/>
            <a:ext cx="2051149" cy="2327684"/>
          </a:xfrm>
          <a:prstGeom prst="roundRect">
            <a:avLst>
              <a:gd name="adj" fmla="val 2477"/>
            </a:avLst>
          </a:prstGeom>
          <a:solidFill>
            <a:srgbClr val="FFFFFF"/>
          </a:solidFill>
          <a:ln/>
          <a:effectLst>
            <a:outerShdw blurRad="38100" dist="13470" dir="2700000" algn="bl" rotWithShape="0">
              <a:srgbClr val="000000">
                <a:alpha val="10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0" name="Text 28"/>
          <p:cNvSpPr/>
          <p:nvPr/>
        </p:nvSpPr>
        <p:spPr>
          <a:xfrm>
            <a:off x="4622750" y="1044327"/>
            <a:ext cx="2051149" cy="304800"/>
          </a:xfrm>
          <a:prstGeom prst="roundRect">
            <a:avLst>
              <a:gd name="adj" fmla="val 16667"/>
            </a:avLst>
          </a:prstGeom>
          <a:solidFill>
            <a:srgbClr val="16A08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1" name="Text 29"/>
          <p:cNvSpPr/>
          <p:nvPr/>
        </p:nvSpPr>
        <p:spPr>
          <a:xfrm>
            <a:off x="4705768" y="1069777"/>
            <a:ext cx="1885111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Q3: Jul-Sep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4649468" y="1408149"/>
            <a:ext cx="2024425" cy="1145772"/>
          </a:xfrm>
          <a:prstGeom prst="roundRect">
            <a:avLst>
              <a:gd name="adj" fmla="val 3295"/>
            </a:avLst>
          </a:prstGeom>
          <a:solidFill>
            <a:srgbClr val="F5F5F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3" name="Shape 31"/>
          <p:cNvSpPr/>
          <p:nvPr/>
        </p:nvSpPr>
        <p:spPr>
          <a:xfrm>
            <a:off x="4649468" y="1408148"/>
            <a:ext cx="0" cy="1163601"/>
          </a:xfrm>
          <a:prstGeom prst="line">
            <a:avLst/>
          </a:prstGeom>
          <a:noFill/>
          <a:ln w="38100">
            <a:solidFill>
              <a:srgbClr val="E07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 32"/>
          <p:cNvSpPr/>
          <p:nvPr/>
        </p:nvSpPr>
        <p:spPr>
          <a:xfrm>
            <a:off x="4789869" y="1459444"/>
            <a:ext cx="1716911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1C2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Jul-Aug</a:t>
            </a:r>
            <a:endParaRPr lang="en-US" sz="1400" dirty="0"/>
          </a:p>
        </p:txBody>
      </p:sp>
      <p:sp>
        <p:nvSpPr>
          <p:cNvPr id="35" name="Text 33"/>
          <p:cNvSpPr/>
          <p:nvPr/>
        </p:nvSpPr>
        <p:spPr>
          <a:xfrm>
            <a:off x="4760137" y="1658239"/>
            <a:ext cx="1848140" cy="1506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Teacher Survey (cont.)</a:t>
            </a:r>
            <a:endParaRPr lang="en-US" sz="1400" dirty="0"/>
          </a:p>
        </p:txBody>
      </p:sp>
      <p:sp>
        <p:nvSpPr>
          <p:cNvPr id="36" name="Text 34"/>
          <p:cNvSpPr/>
          <p:nvPr/>
        </p:nvSpPr>
        <p:spPr>
          <a:xfrm>
            <a:off x="4760137" y="1888629"/>
            <a:ext cx="1716911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Focus Groups Begin</a:t>
            </a:r>
            <a:endParaRPr lang="en-US" sz="1400" dirty="0"/>
          </a:p>
        </p:txBody>
      </p:sp>
      <p:sp>
        <p:nvSpPr>
          <p:cNvPr id="37" name="Text 35"/>
          <p:cNvSpPr/>
          <p:nvPr/>
        </p:nvSpPr>
        <p:spPr>
          <a:xfrm>
            <a:off x="4760137" y="2105597"/>
            <a:ext cx="1913755" cy="1532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Best Evidence Synthesis (cont.)</a:t>
            </a:r>
            <a:endParaRPr lang="en-US" sz="1400" dirty="0"/>
          </a:p>
        </p:txBody>
      </p:sp>
      <p:sp>
        <p:nvSpPr>
          <p:cNvPr id="38" name="Text 36"/>
          <p:cNvSpPr/>
          <p:nvPr/>
        </p:nvSpPr>
        <p:spPr>
          <a:xfrm>
            <a:off x="4628899" y="2627233"/>
            <a:ext cx="2064045" cy="1058632"/>
          </a:xfrm>
          <a:prstGeom prst="roundRect">
            <a:avLst>
              <a:gd name="adj" fmla="val 3295"/>
            </a:avLst>
          </a:prstGeom>
          <a:solidFill>
            <a:srgbClr val="F5F5F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9" name="Shape 37"/>
          <p:cNvSpPr/>
          <p:nvPr/>
        </p:nvSpPr>
        <p:spPr>
          <a:xfrm>
            <a:off x="4649468" y="2615567"/>
            <a:ext cx="0" cy="1108398"/>
          </a:xfrm>
          <a:prstGeom prst="line">
            <a:avLst/>
          </a:prstGeom>
          <a:noFill/>
          <a:ln w="38100">
            <a:solidFill>
              <a:srgbClr val="E07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0" name="Text 38"/>
          <p:cNvSpPr/>
          <p:nvPr/>
        </p:nvSpPr>
        <p:spPr>
          <a:xfrm>
            <a:off x="4825752" y="2676886"/>
            <a:ext cx="1716911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1C2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September</a:t>
            </a:r>
            <a:endParaRPr lang="en-US" sz="1400" dirty="0"/>
          </a:p>
        </p:txBody>
      </p:sp>
      <p:sp>
        <p:nvSpPr>
          <p:cNvPr id="41" name="Text 39"/>
          <p:cNvSpPr/>
          <p:nvPr/>
        </p:nvSpPr>
        <p:spPr>
          <a:xfrm>
            <a:off x="4825752" y="2867682"/>
            <a:ext cx="1716911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Parent Survey</a:t>
            </a:r>
            <a:endParaRPr lang="en-US" sz="1400" dirty="0"/>
          </a:p>
        </p:txBody>
      </p:sp>
      <p:sp>
        <p:nvSpPr>
          <p:cNvPr id="42" name="Text 40"/>
          <p:cNvSpPr/>
          <p:nvPr/>
        </p:nvSpPr>
        <p:spPr>
          <a:xfrm>
            <a:off x="4814369" y="3045716"/>
            <a:ext cx="1716911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Data Analysis Begins</a:t>
            </a:r>
            <a:endParaRPr lang="en-US" sz="1400" dirty="0"/>
          </a:p>
        </p:txBody>
      </p:sp>
      <p:sp>
        <p:nvSpPr>
          <p:cNvPr id="43" name="Text 41"/>
          <p:cNvSpPr/>
          <p:nvPr/>
        </p:nvSpPr>
        <p:spPr>
          <a:xfrm>
            <a:off x="4791082" y="3264791"/>
            <a:ext cx="1716911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Best Evidence Synthesis (cont.)</a:t>
            </a:r>
            <a:endParaRPr lang="en-US" sz="1400" dirty="0"/>
          </a:p>
        </p:txBody>
      </p:sp>
      <p:sp>
        <p:nvSpPr>
          <p:cNvPr id="44" name="Text 42"/>
          <p:cNvSpPr/>
          <p:nvPr/>
        </p:nvSpPr>
        <p:spPr>
          <a:xfrm>
            <a:off x="6775400" y="1209377"/>
            <a:ext cx="2051149" cy="2327684"/>
          </a:xfrm>
          <a:prstGeom prst="roundRect">
            <a:avLst>
              <a:gd name="adj" fmla="val 2477"/>
            </a:avLst>
          </a:prstGeom>
          <a:solidFill>
            <a:srgbClr val="FFFFFF"/>
          </a:solidFill>
          <a:ln/>
          <a:effectLst>
            <a:outerShdw blurRad="38100" dist="13470" dir="2700000" algn="bl" rotWithShape="0">
              <a:srgbClr val="000000">
                <a:alpha val="10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5" name="Text 43"/>
          <p:cNvSpPr/>
          <p:nvPr/>
        </p:nvSpPr>
        <p:spPr>
          <a:xfrm>
            <a:off x="6775400" y="1044327"/>
            <a:ext cx="2051149" cy="304800"/>
          </a:xfrm>
          <a:prstGeom prst="roundRect">
            <a:avLst>
              <a:gd name="adj" fmla="val 16667"/>
            </a:avLst>
          </a:prstGeom>
          <a:solidFill>
            <a:srgbClr val="16A08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6" name="Text 44"/>
          <p:cNvSpPr/>
          <p:nvPr/>
        </p:nvSpPr>
        <p:spPr>
          <a:xfrm>
            <a:off x="6839938" y="1074426"/>
            <a:ext cx="1885111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Q4: Oct-Dec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6775392" y="1388152"/>
            <a:ext cx="2036383" cy="1280473"/>
          </a:xfrm>
          <a:prstGeom prst="roundRect">
            <a:avLst>
              <a:gd name="adj" fmla="val 2809"/>
            </a:avLst>
          </a:prstGeom>
          <a:solidFill>
            <a:srgbClr val="F5F5F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8" name="Shape 46"/>
          <p:cNvSpPr/>
          <p:nvPr/>
        </p:nvSpPr>
        <p:spPr>
          <a:xfrm>
            <a:off x="6837249" y="1403588"/>
            <a:ext cx="0" cy="1240046"/>
          </a:xfrm>
          <a:prstGeom prst="line">
            <a:avLst/>
          </a:prstGeom>
          <a:noFill/>
          <a:ln w="38100">
            <a:solidFill>
              <a:srgbClr val="E07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9" name="Text 47"/>
          <p:cNvSpPr/>
          <p:nvPr/>
        </p:nvSpPr>
        <p:spPr>
          <a:xfrm>
            <a:off x="6978402" y="1431368"/>
            <a:ext cx="1716911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1C2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October</a:t>
            </a:r>
            <a:endParaRPr lang="en-US" sz="1400" dirty="0"/>
          </a:p>
        </p:txBody>
      </p:sp>
      <p:sp>
        <p:nvSpPr>
          <p:cNvPr id="50" name="Text 48"/>
          <p:cNvSpPr/>
          <p:nvPr/>
        </p:nvSpPr>
        <p:spPr>
          <a:xfrm>
            <a:off x="6966057" y="2005105"/>
            <a:ext cx="1716911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Complete Focus Groups</a:t>
            </a:r>
            <a:endParaRPr lang="en-US" sz="1400" dirty="0"/>
          </a:p>
        </p:txBody>
      </p:sp>
      <p:sp>
        <p:nvSpPr>
          <p:cNvPr id="51" name="Text 49"/>
          <p:cNvSpPr/>
          <p:nvPr/>
        </p:nvSpPr>
        <p:spPr>
          <a:xfrm>
            <a:off x="6978402" y="1624769"/>
            <a:ext cx="1833373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Complete Best Evidence Synthesis</a:t>
            </a:r>
            <a:endParaRPr lang="en-US" sz="1400" dirty="0"/>
          </a:p>
        </p:txBody>
      </p:sp>
      <p:sp>
        <p:nvSpPr>
          <p:cNvPr id="52" name="Text 50"/>
          <p:cNvSpPr/>
          <p:nvPr/>
        </p:nvSpPr>
        <p:spPr>
          <a:xfrm>
            <a:off x="6966057" y="2406069"/>
            <a:ext cx="1716911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Complete Analysis</a:t>
            </a:r>
            <a:endParaRPr lang="en-US" sz="1400" dirty="0"/>
          </a:p>
        </p:txBody>
      </p:sp>
      <p:sp>
        <p:nvSpPr>
          <p:cNvPr id="53" name="Text 51"/>
          <p:cNvSpPr/>
          <p:nvPr/>
        </p:nvSpPr>
        <p:spPr>
          <a:xfrm>
            <a:off x="6794445" y="2757638"/>
            <a:ext cx="2008292" cy="730000"/>
          </a:xfrm>
          <a:prstGeom prst="roundRect">
            <a:avLst>
              <a:gd name="adj" fmla="val 4148"/>
            </a:avLst>
          </a:prstGeom>
          <a:solidFill>
            <a:srgbClr val="F5F5F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4" name="Shape 52"/>
          <p:cNvSpPr/>
          <p:nvPr/>
        </p:nvSpPr>
        <p:spPr>
          <a:xfrm>
            <a:off x="6837249" y="2770290"/>
            <a:ext cx="0" cy="612279"/>
          </a:xfrm>
          <a:prstGeom prst="line">
            <a:avLst/>
          </a:prstGeom>
          <a:noFill/>
          <a:ln w="38100">
            <a:solidFill>
              <a:srgbClr val="E07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5" name="Text 53"/>
          <p:cNvSpPr/>
          <p:nvPr/>
        </p:nvSpPr>
        <p:spPr>
          <a:xfrm>
            <a:off x="6907318" y="2821039"/>
            <a:ext cx="1865683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1C2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Nov-Dec</a:t>
            </a:r>
            <a:endParaRPr lang="en-US" sz="1400" dirty="0"/>
          </a:p>
        </p:txBody>
      </p:sp>
      <p:sp>
        <p:nvSpPr>
          <p:cNvPr id="56" name="Text 54"/>
          <p:cNvSpPr/>
          <p:nvPr/>
        </p:nvSpPr>
        <p:spPr>
          <a:xfrm>
            <a:off x="6907318" y="3037550"/>
            <a:ext cx="1865683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Dissemination</a:t>
            </a:r>
            <a:endParaRPr lang="en-US" sz="1400" dirty="0"/>
          </a:p>
        </p:txBody>
      </p:sp>
      <p:sp>
        <p:nvSpPr>
          <p:cNvPr id="57" name="Text 55"/>
          <p:cNvSpPr/>
          <p:nvPr/>
        </p:nvSpPr>
        <p:spPr>
          <a:xfrm>
            <a:off x="6907318" y="3246831"/>
            <a:ext cx="1865683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Final Report</a:t>
            </a:r>
            <a:endParaRPr lang="en-US" sz="1400" dirty="0"/>
          </a:p>
        </p:txBody>
      </p:sp>
      <p:sp>
        <p:nvSpPr>
          <p:cNvPr id="58" name="Text 56"/>
          <p:cNvSpPr/>
          <p:nvPr/>
        </p:nvSpPr>
        <p:spPr>
          <a:xfrm>
            <a:off x="304802" y="3849217"/>
            <a:ext cx="8509099" cy="1149251"/>
          </a:xfrm>
          <a:prstGeom prst="roundRect">
            <a:avLst>
              <a:gd name="adj" fmla="val 4420"/>
            </a:avLst>
          </a:prstGeom>
          <a:solidFill>
            <a:srgbClr val="FFFFF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9" name="Shape 57"/>
          <p:cNvSpPr/>
          <p:nvPr/>
        </p:nvSpPr>
        <p:spPr>
          <a:xfrm>
            <a:off x="317450" y="3839597"/>
            <a:ext cx="0" cy="1149251"/>
          </a:xfrm>
          <a:prstGeom prst="line">
            <a:avLst/>
          </a:prstGeom>
          <a:noFill/>
          <a:ln w="47625">
            <a:solidFill>
              <a:srgbClr val="E07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0" name="Text 58"/>
          <p:cNvSpPr/>
          <p:nvPr/>
        </p:nvSpPr>
        <p:spPr>
          <a:xfrm>
            <a:off x="467473" y="3795268"/>
            <a:ext cx="837172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600"/>
              </a:spcAft>
              <a:buNone/>
            </a:pPr>
            <a:r>
              <a:rPr lang="en-US" sz="1600" b="1" dirty="0">
                <a:solidFill>
                  <a:srgbClr val="E07A5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Data Collection &amp; Analysis Summary</a:t>
            </a:r>
            <a:endParaRPr lang="en-US" sz="1600" dirty="0"/>
          </a:p>
        </p:txBody>
      </p:sp>
      <p:sp>
        <p:nvSpPr>
          <p:cNvPr id="61" name="Text 59"/>
          <p:cNvSpPr/>
          <p:nvPr/>
        </p:nvSpPr>
        <p:spPr>
          <a:xfrm>
            <a:off x="444550" y="4032153"/>
            <a:ext cx="2511838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1C2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Survey Timeline:</a:t>
            </a:r>
            <a:endParaRPr lang="en-US" sz="1400" dirty="0"/>
          </a:p>
        </p:txBody>
      </p:sp>
      <p:sp>
        <p:nvSpPr>
          <p:cNvPr id="62" name="Text 60"/>
          <p:cNvSpPr/>
          <p:nvPr/>
        </p:nvSpPr>
        <p:spPr>
          <a:xfrm>
            <a:off x="444550" y="4348438"/>
            <a:ext cx="2462586" cy="342900"/>
          </a:xfrm>
          <a:prstGeom prst="rect">
            <a:avLst/>
          </a:prstGeom>
          <a:noFill/>
          <a:ln/>
        </p:spPr>
        <p:txBody>
          <a:bodyPr wrap="square" lIns="95250" tIns="0" rIns="0" bIns="0" rtlCol="0" anchor="t"/>
          <a:lstStyle/>
          <a:p>
            <a:pPr marL="95250" indent="-95250" algn="l">
              <a:buSzPct val="100000"/>
              <a:buChar char="•"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Administrators: April-June</a:t>
            </a:r>
            <a:endParaRPr lang="en-US" sz="1400" dirty="0"/>
          </a:p>
          <a:p>
            <a:pPr marL="95250" indent="-95250" algn="l">
              <a:buSzPct val="100000"/>
              <a:buChar char="•"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Teachers: June-August</a:t>
            </a:r>
            <a:endParaRPr lang="en-US" sz="1400" dirty="0"/>
          </a:p>
          <a:p>
            <a:pPr marL="95250" indent="-95250" algn="l">
              <a:buSzPct val="100000"/>
              <a:buChar char="•"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Parents: September</a:t>
            </a:r>
            <a:endParaRPr lang="en-US" sz="1400" dirty="0"/>
          </a:p>
        </p:txBody>
      </p:sp>
      <p:sp>
        <p:nvSpPr>
          <p:cNvPr id="63" name="Text 61"/>
          <p:cNvSpPr/>
          <p:nvPr/>
        </p:nvSpPr>
        <p:spPr>
          <a:xfrm>
            <a:off x="2823973" y="4048460"/>
            <a:ext cx="3152205" cy="4862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1C2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Qualitative &amp; Synthesis:</a:t>
            </a:r>
            <a:endParaRPr lang="en-US" sz="1400" dirty="0"/>
          </a:p>
        </p:txBody>
      </p:sp>
      <p:sp>
        <p:nvSpPr>
          <p:cNvPr id="64" name="Text 62"/>
          <p:cNvSpPr/>
          <p:nvPr/>
        </p:nvSpPr>
        <p:spPr>
          <a:xfrm>
            <a:off x="2811324" y="4352495"/>
            <a:ext cx="3152205" cy="8335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Focus Groups: July-October (Administrators, Teachers, Parents)</a:t>
            </a:r>
            <a:endParaRPr lang="en-US" sz="1400" dirty="0"/>
          </a:p>
        </p:txBody>
      </p:sp>
      <p:sp>
        <p:nvSpPr>
          <p:cNvPr id="65" name="Text 63"/>
          <p:cNvSpPr/>
          <p:nvPr/>
        </p:nvSpPr>
        <p:spPr>
          <a:xfrm>
            <a:off x="2797841" y="4842958"/>
            <a:ext cx="3152205" cy="416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Best Evidence Synthesis: June-October</a:t>
            </a:r>
            <a:endParaRPr lang="en-US" sz="1400" dirty="0"/>
          </a:p>
        </p:txBody>
      </p:sp>
      <p:sp>
        <p:nvSpPr>
          <p:cNvPr id="66" name="Text 64"/>
          <p:cNvSpPr/>
          <p:nvPr/>
        </p:nvSpPr>
        <p:spPr>
          <a:xfrm>
            <a:off x="6108001" y="3991846"/>
            <a:ext cx="266098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1C2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 Deliverables:</a:t>
            </a:r>
            <a:endParaRPr lang="en-US" sz="1400" dirty="0"/>
          </a:p>
        </p:txBody>
      </p:sp>
      <p:sp>
        <p:nvSpPr>
          <p:cNvPr id="67" name="Text 65"/>
          <p:cNvSpPr/>
          <p:nvPr/>
        </p:nvSpPr>
        <p:spPr>
          <a:xfrm>
            <a:off x="6090642" y="4226522"/>
            <a:ext cx="2931431" cy="577155"/>
          </a:xfrm>
          <a:prstGeom prst="rect">
            <a:avLst/>
          </a:prstGeom>
          <a:noFill/>
          <a:ln/>
        </p:spPr>
        <p:txBody>
          <a:bodyPr wrap="square" lIns="95250" tIns="0" rIns="0" bIns="0" rtlCol="0" anchor="t"/>
          <a:lstStyle/>
          <a:p>
            <a:pPr marL="95250" indent="-95250" algn="l">
              <a:buSzPct val="100000"/>
              <a:buChar char="•"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Quantitative data from 3 surveys</a:t>
            </a:r>
            <a:endParaRPr lang="en-US" sz="1400" dirty="0"/>
          </a:p>
          <a:p>
            <a:pPr marL="95250" indent="-95250" algn="l">
              <a:buSzPct val="100000"/>
              <a:buChar char="•"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Best evidence synthesis report</a:t>
            </a:r>
            <a:endParaRPr lang="en-US" sz="1400" dirty="0"/>
          </a:p>
          <a:p>
            <a:pPr marL="95250" indent="-95250" algn="l">
              <a:buSzPct val="100000"/>
              <a:buChar char="•"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Qualitative data from focus groups</a:t>
            </a:r>
            <a:endParaRPr lang="en-US" sz="1400" dirty="0"/>
          </a:p>
          <a:p>
            <a:pPr marL="95250" indent="-95250" algn="l">
              <a:buSzPct val="100000"/>
              <a:buChar char="•"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Final comprehensive report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844451"/>
          </a:xfrm>
          <a:prstGeom prst="rect">
            <a:avLst/>
          </a:prstGeom>
          <a:solidFill>
            <a:srgbClr val="1C2833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/>
          <p:cNvSpPr/>
          <p:nvPr/>
        </p:nvSpPr>
        <p:spPr>
          <a:xfrm>
            <a:off x="0" y="825401"/>
            <a:ext cx="9144000" cy="0"/>
          </a:xfrm>
          <a:prstGeom prst="line">
            <a:avLst/>
          </a:prstGeom>
          <a:noFill/>
          <a:ln w="38100">
            <a:solidFill>
              <a:srgbClr val="16A08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381000" y="152400"/>
            <a:ext cx="8549640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Did We Want to Know?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381000" y="501551"/>
            <a:ext cx="854964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200"/>
              </a:spcBef>
              <a:buNone/>
            </a:pPr>
            <a:r>
              <a:rPr lang="en-US" sz="1100" i="1" dirty="0">
                <a:solidFill>
                  <a:srgbClr val="16A0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Research Questions Guiding Our Oklahoma ECE Study</a:t>
            </a:r>
            <a:endParaRPr lang="en-US" sz="1100" dirty="0"/>
          </a:p>
        </p:txBody>
      </p:sp>
      <p:sp>
        <p:nvSpPr>
          <p:cNvPr id="6" name="Text 4"/>
          <p:cNvSpPr/>
          <p:nvPr/>
        </p:nvSpPr>
        <p:spPr>
          <a:xfrm>
            <a:off x="355550" y="971401"/>
            <a:ext cx="8432899" cy="253901"/>
          </a:xfrm>
          <a:prstGeom prst="roundRect">
            <a:avLst>
              <a:gd name="adj" fmla="val 15006"/>
            </a:avLst>
          </a:prstGeom>
          <a:solidFill>
            <a:srgbClr val="16A08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456289" y="971401"/>
            <a:ext cx="8394496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Current State &amp; Patterns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355550" y="1276052"/>
            <a:ext cx="8432899" cy="234851"/>
          </a:xfrm>
          <a:prstGeom prst="roundRect">
            <a:avLst>
              <a:gd name="adj" fmla="val 10815"/>
            </a:avLst>
          </a:prstGeom>
          <a:solidFill>
            <a:srgbClr val="FFFFF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9" name="Shape 7"/>
          <p:cNvSpPr/>
          <p:nvPr/>
        </p:nvSpPr>
        <p:spPr>
          <a:xfrm>
            <a:off x="374600" y="1276052"/>
            <a:ext cx="0" cy="234851"/>
          </a:xfrm>
          <a:prstGeom prst="line">
            <a:avLst/>
          </a:prstGeom>
          <a:noFill/>
          <a:ln w="38100">
            <a:solidFill>
              <a:srgbClr val="E07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495151" y="1285577"/>
            <a:ext cx="835563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are the current rates and patterns of preschool suspension/expulsion in Oklahoma?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355550" y="1549003"/>
            <a:ext cx="8432899" cy="234851"/>
          </a:xfrm>
          <a:prstGeom prst="roundRect">
            <a:avLst>
              <a:gd name="adj" fmla="val 10815"/>
            </a:avLst>
          </a:prstGeom>
          <a:solidFill>
            <a:srgbClr val="FFFFF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2" name="Shape 10"/>
          <p:cNvSpPr/>
          <p:nvPr/>
        </p:nvSpPr>
        <p:spPr>
          <a:xfrm>
            <a:off x="374600" y="1549003"/>
            <a:ext cx="0" cy="234851"/>
          </a:xfrm>
          <a:prstGeom prst="line">
            <a:avLst/>
          </a:prstGeom>
          <a:noFill/>
          <a:ln w="38100">
            <a:solidFill>
              <a:srgbClr val="E07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495151" y="1599754"/>
            <a:ext cx="835563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do expulsion rates vary across different demographics and settings in Oklahoma?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355550" y="1885355"/>
            <a:ext cx="8432899" cy="253901"/>
          </a:xfrm>
          <a:prstGeom prst="roundRect">
            <a:avLst>
              <a:gd name="adj" fmla="val 15006"/>
            </a:avLst>
          </a:prstGeom>
          <a:solidFill>
            <a:srgbClr val="16A08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456289" y="1885354"/>
            <a:ext cx="8394496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Contributing Factors &amp; Context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355550" y="2190006"/>
            <a:ext cx="8432899" cy="234851"/>
          </a:xfrm>
          <a:prstGeom prst="roundRect">
            <a:avLst>
              <a:gd name="adj" fmla="val 10815"/>
            </a:avLst>
          </a:prstGeom>
          <a:solidFill>
            <a:srgbClr val="FFFFF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7" name="Shape 15"/>
          <p:cNvSpPr/>
          <p:nvPr/>
        </p:nvSpPr>
        <p:spPr>
          <a:xfrm>
            <a:off x="374600" y="2190006"/>
            <a:ext cx="0" cy="234851"/>
          </a:xfrm>
          <a:prstGeom prst="line">
            <a:avLst/>
          </a:prstGeom>
          <a:noFill/>
          <a:ln w="38100">
            <a:solidFill>
              <a:srgbClr val="E07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475720" y="2195562"/>
            <a:ext cx="835563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are the contexts (e.g., predictive factors) surrounding suspension/expulsion in Oklahoma?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355550" y="2462957"/>
            <a:ext cx="8432899" cy="234851"/>
          </a:xfrm>
          <a:prstGeom prst="roundRect">
            <a:avLst>
              <a:gd name="adj" fmla="val 10815"/>
            </a:avLst>
          </a:prstGeom>
          <a:solidFill>
            <a:srgbClr val="FFFFF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1400" dirty="0"/>
          </a:p>
        </p:txBody>
      </p:sp>
      <p:sp>
        <p:nvSpPr>
          <p:cNvPr id="20" name="Shape 18"/>
          <p:cNvSpPr/>
          <p:nvPr/>
        </p:nvSpPr>
        <p:spPr>
          <a:xfrm>
            <a:off x="374600" y="2462957"/>
            <a:ext cx="0" cy="234851"/>
          </a:xfrm>
          <a:prstGeom prst="line">
            <a:avLst/>
          </a:prstGeom>
          <a:noFill/>
          <a:ln w="38100">
            <a:solidFill>
              <a:srgbClr val="E07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495151" y="2442330"/>
            <a:ext cx="835563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 what conditions are expulsion and suspension used or considered for use in Oklahoma?</a:t>
            </a:r>
            <a:endParaRPr lang="en-US" sz="1400" dirty="0"/>
          </a:p>
        </p:txBody>
      </p:sp>
      <p:sp>
        <p:nvSpPr>
          <p:cNvPr id="22" name="Text 20"/>
          <p:cNvSpPr/>
          <p:nvPr/>
        </p:nvSpPr>
        <p:spPr>
          <a:xfrm>
            <a:off x="355550" y="2735907"/>
            <a:ext cx="8432899" cy="234851"/>
          </a:xfrm>
          <a:prstGeom prst="roundRect">
            <a:avLst>
              <a:gd name="adj" fmla="val 10815"/>
            </a:avLst>
          </a:prstGeom>
          <a:solidFill>
            <a:srgbClr val="FFFFF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3" name="Shape 21"/>
          <p:cNvSpPr/>
          <p:nvPr/>
        </p:nvSpPr>
        <p:spPr>
          <a:xfrm>
            <a:off x="374600" y="2735907"/>
            <a:ext cx="0" cy="234851"/>
          </a:xfrm>
          <a:prstGeom prst="line">
            <a:avLst/>
          </a:prstGeom>
          <a:noFill/>
          <a:ln w="38100">
            <a:solidFill>
              <a:srgbClr val="E07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22"/>
          <p:cNvSpPr/>
          <p:nvPr/>
        </p:nvSpPr>
        <p:spPr>
          <a:xfrm>
            <a:off x="495151" y="2735525"/>
            <a:ext cx="835563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factors contribute to expulsion decisions in Oklahoma?</a:t>
            </a:r>
            <a:endParaRPr lang="en-US" sz="1400" dirty="0"/>
          </a:p>
        </p:txBody>
      </p:sp>
      <p:sp>
        <p:nvSpPr>
          <p:cNvPr id="25" name="Text 23"/>
          <p:cNvSpPr/>
          <p:nvPr/>
        </p:nvSpPr>
        <p:spPr>
          <a:xfrm>
            <a:off x="355550" y="3008858"/>
            <a:ext cx="8432899" cy="234851"/>
          </a:xfrm>
          <a:prstGeom prst="roundRect">
            <a:avLst>
              <a:gd name="adj" fmla="val 10815"/>
            </a:avLst>
          </a:prstGeom>
          <a:solidFill>
            <a:srgbClr val="FFFFF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6" name="Shape 24"/>
          <p:cNvSpPr/>
          <p:nvPr/>
        </p:nvSpPr>
        <p:spPr>
          <a:xfrm>
            <a:off x="374600" y="3008858"/>
            <a:ext cx="0" cy="234851"/>
          </a:xfrm>
          <a:prstGeom prst="line">
            <a:avLst/>
          </a:prstGeom>
          <a:noFill/>
          <a:ln w="38100">
            <a:solidFill>
              <a:srgbClr val="E07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25"/>
          <p:cNvSpPr/>
          <p:nvPr/>
        </p:nvSpPr>
        <p:spPr>
          <a:xfrm>
            <a:off x="495151" y="3020465"/>
            <a:ext cx="835563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multi-level factors influence the use of exclusionary discipline in Oklahoma ECE settings, and how do these factors interact?</a:t>
            </a:r>
            <a:endParaRPr lang="en-US" sz="1400" dirty="0"/>
          </a:p>
        </p:txBody>
      </p:sp>
      <p:sp>
        <p:nvSpPr>
          <p:cNvPr id="28" name="Text 26"/>
          <p:cNvSpPr/>
          <p:nvPr/>
        </p:nvSpPr>
        <p:spPr>
          <a:xfrm>
            <a:off x="355550" y="3473778"/>
            <a:ext cx="8432899" cy="253901"/>
          </a:xfrm>
          <a:prstGeom prst="roundRect">
            <a:avLst>
              <a:gd name="adj" fmla="val 15006"/>
            </a:avLst>
          </a:prstGeom>
          <a:solidFill>
            <a:srgbClr val="16A08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9" name="Text 27"/>
          <p:cNvSpPr/>
          <p:nvPr/>
        </p:nvSpPr>
        <p:spPr>
          <a:xfrm>
            <a:off x="456289" y="3473777"/>
            <a:ext cx="8394496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Stakeholder Perspectives &amp; Resources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389840" y="3845103"/>
            <a:ext cx="0" cy="234851"/>
          </a:xfrm>
          <a:prstGeom prst="line">
            <a:avLst/>
          </a:prstGeom>
          <a:noFill/>
          <a:ln w="38100">
            <a:solidFill>
              <a:srgbClr val="E07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 30"/>
          <p:cNvSpPr/>
          <p:nvPr/>
        </p:nvSpPr>
        <p:spPr>
          <a:xfrm>
            <a:off x="495151" y="3829179"/>
            <a:ext cx="835563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do stakeholders (administrators, teachers, parents) differentially experience and perceive exclusionary discipline practices?</a:t>
            </a:r>
            <a:endParaRPr lang="en-US" sz="1400" dirty="0"/>
          </a:p>
        </p:txBody>
      </p:sp>
      <p:sp>
        <p:nvSpPr>
          <p:cNvPr id="34" name="Shape 32"/>
          <p:cNvSpPr/>
          <p:nvPr/>
        </p:nvSpPr>
        <p:spPr>
          <a:xfrm>
            <a:off x="364390" y="4371221"/>
            <a:ext cx="0" cy="234851"/>
          </a:xfrm>
          <a:prstGeom prst="line">
            <a:avLst/>
          </a:prstGeom>
          <a:noFill/>
          <a:ln w="38100">
            <a:solidFill>
              <a:srgbClr val="E07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5" name="Text 33"/>
          <p:cNvSpPr/>
          <p:nvPr/>
        </p:nvSpPr>
        <p:spPr>
          <a:xfrm>
            <a:off x="475720" y="4318099"/>
            <a:ext cx="835563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is the current landscape of prevention and intervention in Oklahoma ECE, and what gaps exist between needs and resources?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4">
            <a:extLst>
              <a:ext uri="{FF2B5EF4-FFF2-40B4-BE49-F238E27FC236}">
                <a16:creationId xmlns:a16="http://schemas.microsoft.com/office/drawing/2014/main" id="{F8372C47-625D-1AB5-199A-DDEA5E3F0619}"/>
              </a:ext>
            </a:extLst>
          </p:cNvPr>
          <p:cNvSpPr/>
          <p:nvPr/>
        </p:nvSpPr>
        <p:spPr>
          <a:xfrm>
            <a:off x="3174950" y="954381"/>
            <a:ext cx="2794099" cy="4096048"/>
          </a:xfrm>
          <a:prstGeom prst="roundRect">
            <a:avLst>
              <a:gd name="adj" fmla="val 1364"/>
            </a:avLst>
          </a:prstGeom>
          <a:solidFill>
            <a:srgbClr val="FFFFFF"/>
          </a:solidFill>
          <a:ln/>
          <a:effectLst>
            <a:outerShdw blurRad="28575" dist="13470" dir="2700000" algn="bl" rotWithShape="0">
              <a:srgbClr val="000000">
                <a:alpha val="10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5" name="Text 4">
            <a:extLst>
              <a:ext uri="{FF2B5EF4-FFF2-40B4-BE49-F238E27FC236}">
                <a16:creationId xmlns:a16="http://schemas.microsoft.com/office/drawing/2014/main" id="{A27E6AB8-E64D-E3DB-DE8C-A4BD259ECD58}"/>
              </a:ext>
            </a:extLst>
          </p:cNvPr>
          <p:cNvSpPr/>
          <p:nvPr/>
        </p:nvSpPr>
        <p:spPr>
          <a:xfrm>
            <a:off x="6107683" y="945703"/>
            <a:ext cx="2794099" cy="3251845"/>
          </a:xfrm>
          <a:prstGeom prst="roundRect">
            <a:avLst>
              <a:gd name="adj" fmla="val 1364"/>
            </a:avLst>
          </a:prstGeom>
          <a:solidFill>
            <a:srgbClr val="FFFFFF"/>
          </a:solidFill>
          <a:ln/>
          <a:effectLst>
            <a:outerShdw blurRad="28575" dist="13470" dir="2700000" algn="bl" rotWithShape="0">
              <a:srgbClr val="000000">
                <a:alpha val="10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" name="Text 0"/>
          <p:cNvSpPr/>
          <p:nvPr/>
        </p:nvSpPr>
        <p:spPr>
          <a:xfrm>
            <a:off x="0" y="0"/>
            <a:ext cx="9144000" cy="844451"/>
          </a:xfrm>
          <a:prstGeom prst="rect">
            <a:avLst/>
          </a:prstGeom>
          <a:solidFill>
            <a:srgbClr val="1C2833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/>
          <p:cNvSpPr/>
          <p:nvPr/>
        </p:nvSpPr>
        <p:spPr>
          <a:xfrm>
            <a:off x="0" y="825401"/>
            <a:ext cx="9144000" cy="0"/>
          </a:xfrm>
          <a:prstGeom prst="line">
            <a:avLst/>
          </a:prstGeom>
          <a:noFill/>
          <a:ln w="38100">
            <a:solidFill>
              <a:srgbClr val="16A08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317450" y="152400"/>
            <a:ext cx="8679281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Survey Instruments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317450" y="501551"/>
            <a:ext cx="8679281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200"/>
              </a:spcBef>
              <a:buNone/>
            </a:pPr>
            <a:r>
              <a:rPr lang="en-US" sz="1100" i="1" dirty="0">
                <a:solidFill>
                  <a:srgbClr val="16A0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Data Collection Tools for Multi-Stakeholder Perspectives</a:t>
            </a:r>
            <a:endParaRPr lang="en-US" sz="1100" dirty="0"/>
          </a:p>
        </p:txBody>
      </p:sp>
      <p:sp>
        <p:nvSpPr>
          <p:cNvPr id="6" name="Text 4"/>
          <p:cNvSpPr/>
          <p:nvPr/>
        </p:nvSpPr>
        <p:spPr>
          <a:xfrm>
            <a:off x="253901" y="945952"/>
            <a:ext cx="2794099" cy="4096048"/>
          </a:xfrm>
          <a:prstGeom prst="roundRect">
            <a:avLst>
              <a:gd name="adj" fmla="val 1364"/>
            </a:avLst>
          </a:prstGeom>
          <a:solidFill>
            <a:srgbClr val="FFFFFF"/>
          </a:solidFill>
          <a:ln/>
          <a:effectLst>
            <a:outerShdw blurRad="28575" dist="13470" dir="2700000" algn="bl" rotWithShape="0">
              <a:srgbClr val="000000">
                <a:alpha val="10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253901" y="945952"/>
            <a:ext cx="8636198" cy="269677"/>
          </a:xfrm>
          <a:prstGeom prst="roundRect">
            <a:avLst>
              <a:gd name="adj" fmla="val 14128"/>
            </a:avLst>
          </a:prstGeom>
          <a:solidFill>
            <a:srgbClr val="E07A5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303684" y="947451"/>
            <a:ext cx="2694533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Administrator Survey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330101" y="1279029"/>
            <a:ext cx="2694533" cy="126950"/>
          </a:xfrm>
          <a:prstGeom prst="rect">
            <a:avLst/>
          </a:prstGeom>
          <a:noFill/>
          <a:ln/>
        </p:spPr>
        <p:txBody>
          <a:bodyPr wrap="square" lIns="0" tIns="0" rIns="0" bIns="12700" rtlCol="0" anchor="t"/>
          <a:lstStyle/>
          <a:p>
            <a:pPr marL="0" indent="0" algn="l">
              <a:spcAft>
                <a:spcPts val="200"/>
              </a:spcAft>
              <a:buNone/>
            </a:pPr>
            <a:r>
              <a:rPr lang="en-US" sz="1600" b="1" dirty="0">
                <a:solidFill>
                  <a:srgbClr val="16A0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Program Characteristics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299368" y="1604153"/>
            <a:ext cx="2641699" cy="285750"/>
          </a:xfrm>
          <a:prstGeom prst="rect">
            <a:avLst/>
          </a:prstGeom>
          <a:noFill/>
          <a:ln/>
        </p:spPr>
        <p:txBody>
          <a:bodyPr wrap="square" lIns="76200" tIns="0" rIns="0" bIns="0" rtlCol="0" anchor="t"/>
          <a:lstStyle/>
          <a:p>
            <a:pPr marL="76200" indent="-76200" algn="l">
              <a:buSzPct val="100000"/>
              <a:buChar char="•"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Zip code, QRIS scores</a:t>
            </a:r>
            <a:endParaRPr lang="en-US" sz="1400" dirty="0"/>
          </a:p>
          <a:p>
            <a:pPr marL="76200" indent="-76200" algn="l">
              <a:buSzPct val="100000"/>
              <a:buChar char="•"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Program type, ratios</a:t>
            </a:r>
            <a:endParaRPr lang="en-US" sz="1400" dirty="0"/>
          </a:p>
          <a:p>
            <a:pPr marL="76200" indent="-76200" algn="l">
              <a:buSzPct val="100000"/>
              <a:buChar char="•"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Suspension/expulsion policies</a:t>
            </a:r>
          </a:p>
          <a:p>
            <a:pPr marL="76200" indent="-76200">
              <a:buSzPct val="100000"/>
              <a:buFontTx/>
              <a:buChar char="•"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cs typeface="Arial" pitchFamily="34" charset="-120"/>
              </a:rPr>
              <a:t>Resources available; assets</a:t>
            </a:r>
            <a:endParaRPr lang="en-US" sz="1400" dirty="0"/>
          </a:p>
          <a:p>
            <a:pPr marL="76200" indent="-76200" algn="l">
              <a:buSzPct val="100000"/>
              <a:buChar char="•"/>
            </a:pP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303684" y="2571625"/>
            <a:ext cx="2694533" cy="126950"/>
          </a:xfrm>
          <a:prstGeom prst="rect">
            <a:avLst/>
          </a:prstGeom>
          <a:noFill/>
          <a:ln/>
        </p:spPr>
        <p:txBody>
          <a:bodyPr wrap="square" lIns="0" tIns="0" rIns="0" bIns="12700" rtlCol="0" anchor="t"/>
          <a:lstStyle/>
          <a:p>
            <a:pPr marL="0" indent="0" algn="l">
              <a:spcAft>
                <a:spcPts val="200"/>
              </a:spcAft>
              <a:buNone/>
            </a:pPr>
            <a:r>
              <a:rPr lang="en-US" sz="1600" b="1" dirty="0">
                <a:solidFill>
                  <a:srgbClr val="16A0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Child Demographics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330100" y="2871115"/>
            <a:ext cx="2641699" cy="381000"/>
          </a:xfrm>
          <a:prstGeom prst="rect">
            <a:avLst/>
          </a:prstGeom>
          <a:noFill/>
          <a:ln/>
        </p:spPr>
        <p:txBody>
          <a:bodyPr wrap="square" lIns="76200" tIns="0" rIns="0" bIns="0" rtlCol="0" anchor="t"/>
          <a:lstStyle/>
          <a:p>
            <a:pPr marL="76200" indent="-76200" algn="l">
              <a:buSzPct val="100000"/>
              <a:buChar char="•"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Age, race/ethnicity, gender</a:t>
            </a:r>
            <a:endParaRPr lang="en-US" sz="1400" dirty="0"/>
          </a:p>
          <a:p>
            <a:pPr marL="76200" indent="-76200" algn="l">
              <a:buSzPct val="100000"/>
              <a:buChar char="•"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Special needs, ELL</a:t>
            </a:r>
            <a:endParaRPr lang="en-US" sz="1400" dirty="0"/>
          </a:p>
          <a:p>
            <a:pPr marL="76200" indent="-76200" algn="l">
              <a:buSzPct val="100000"/>
              <a:buChar char="•"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Trauma/behavioral concerns</a:t>
            </a:r>
            <a:endParaRPr lang="en-US" sz="1400" dirty="0"/>
          </a:p>
          <a:p>
            <a:pPr marL="76200" indent="-76200" algn="l">
              <a:buSzPct val="100000"/>
              <a:buChar char="•"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IFSP/IEP status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3224733" y="1313290"/>
            <a:ext cx="2694533" cy="126950"/>
          </a:xfrm>
          <a:prstGeom prst="rect">
            <a:avLst/>
          </a:prstGeom>
          <a:noFill/>
          <a:ln/>
        </p:spPr>
        <p:txBody>
          <a:bodyPr wrap="square" lIns="0" tIns="0" rIns="0" bIns="12700" rtlCol="0" anchor="t"/>
          <a:lstStyle/>
          <a:p>
            <a:pPr marL="0" indent="0" algn="l">
              <a:spcAft>
                <a:spcPts val="200"/>
              </a:spcAft>
              <a:buNone/>
            </a:pPr>
            <a:r>
              <a:rPr lang="en-US" sz="1600" b="1" dirty="0">
                <a:solidFill>
                  <a:srgbClr val="16A0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Behavior Management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3274516" y="1669852"/>
            <a:ext cx="2641699" cy="285750"/>
          </a:xfrm>
          <a:prstGeom prst="rect">
            <a:avLst/>
          </a:prstGeom>
          <a:noFill/>
          <a:ln/>
        </p:spPr>
        <p:txBody>
          <a:bodyPr wrap="square" lIns="76200" tIns="0" rIns="0" bIns="0" rtlCol="0" anchor="t"/>
          <a:lstStyle/>
          <a:p>
            <a:pPr marL="76200" indent="-76200" algn="l">
              <a:buSzPct val="100000"/>
              <a:buChar char="•"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 frameworks used</a:t>
            </a:r>
            <a:endParaRPr lang="en-US" sz="1400" dirty="0"/>
          </a:p>
          <a:p>
            <a:pPr marL="76200" indent="-76200" algn="l">
              <a:buSzPct val="100000"/>
              <a:buChar char="•"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IECMHC/Pyramid Model</a:t>
            </a:r>
            <a:endParaRPr lang="en-US" sz="1400" dirty="0"/>
          </a:p>
          <a:p>
            <a:pPr marL="76200" indent="-76200" algn="l">
              <a:buSzPct val="100000"/>
              <a:buChar char="•"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Discipline methods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6157466" y="1305064"/>
            <a:ext cx="2694533" cy="126950"/>
          </a:xfrm>
          <a:prstGeom prst="rect">
            <a:avLst/>
          </a:prstGeom>
          <a:noFill/>
          <a:ln/>
        </p:spPr>
        <p:txBody>
          <a:bodyPr wrap="square" lIns="0" tIns="0" rIns="0" bIns="12700" rtlCol="0" anchor="t"/>
          <a:lstStyle/>
          <a:p>
            <a:pPr marL="0" indent="0" algn="l">
              <a:spcAft>
                <a:spcPts val="200"/>
              </a:spcAft>
              <a:buNone/>
            </a:pPr>
            <a:r>
              <a:rPr lang="en-US" sz="1600" b="1" dirty="0">
                <a:solidFill>
                  <a:srgbClr val="16A0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Exclusions (12 months)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6198617" y="1634134"/>
            <a:ext cx="2641699" cy="285750"/>
          </a:xfrm>
          <a:prstGeom prst="rect">
            <a:avLst/>
          </a:prstGeom>
          <a:noFill/>
          <a:ln/>
        </p:spPr>
        <p:txBody>
          <a:bodyPr wrap="square" lIns="76200" tIns="0" rIns="0" bIns="0" rtlCol="0" anchor="t"/>
          <a:lstStyle/>
          <a:p>
            <a:pPr marL="76200" indent="-76200" algn="l">
              <a:buSzPct val="100000"/>
              <a:buChar char="•"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Number suspended</a:t>
            </a:r>
            <a:endParaRPr lang="en-US" sz="1400" dirty="0"/>
          </a:p>
          <a:p>
            <a:pPr marL="76200" indent="-76200" algn="l">
              <a:buSzPct val="100000"/>
              <a:buChar char="•"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Voluntary removals</a:t>
            </a:r>
            <a:endParaRPr lang="en-US" sz="1400" dirty="0"/>
          </a:p>
          <a:p>
            <a:pPr marL="76200" indent="-76200" algn="l">
              <a:buSzPct val="100000"/>
              <a:buChar char="•"/>
            </a:pP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Expulsion demographics</a:t>
            </a:r>
            <a:endParaRPr lang="en-US" sz="1400" dirty="0"/>
          </a:p>
        </p:txBody>
      </p:sp>
      <p:sp>
        <p:nvSpPr>
          <p:cNvPr id="42" name="Text 24">
            <a:extLst>
              <a:ext uri="{FF2B5EF4-FFF2-40B4-BE49-F238E27FC236}">
                <a16:creationId xmlns:a16="http://schemas.microsoft.com/office/drawing/2014/main" id="{27CA8500-3B69-D668-9412-3CE93A0B9096}"/>
              </a:ext>
            </a:extLst>
          </p:cNvPr>
          <p:cNvSpPr/>
          <p:nvPr/>
        </p:nvSpPr>
        <p:spPr>
          <a:xfrm>
            <a:off x="6154415" y="2779981"/>
            <a:ext cx="2694533" cy="126950"/>
          </a:xfrm>
          <a:prstGeom prst="rect">
            <a:avLst/>
          </a:prstGeom>
          <a:noFill/>
          <a:ln/>
        </p:spPr>
        <p:txBody>
          <a:bodyPr wrap="square" lIns="0" tIns="0" rIns="0" bIns="12700" rtlCol="0" anchor="t"/>
          <a:lstStyle/>
          <a:p>
            <a:pPr marL="0" indent="0" algn="l">
              <a:spcAft>
                <a:spcPts val="200"/>
              </a:spcAft>
              <a:buNone/>
            </a:pPr>
            <a:r>
              <a:rPr lang="en-US" sz="1600" b="1" dirty="0">
                <a:solidFill>
                  <a:srgbClr val="16A0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Standardized Measures</a:t>
            </a:r>
            <a:endParaRPr lang="en-US" sz="1600" dirty="0"/>
          </a:p>
        </p:txBody>
      </p:sp>
      <p:sp>
        <p:nvSpPr>
          <p:cNvPr id="43" name="Text 25">
            <a:extLst>
              <a:ext uri="{FF2B5EF4-FFF2-40B4-BE49-F238E27FC236}">
                <a16:creationId xmlns:a16="http://schemas.microsoft.com/office/drawing/2014/main" id="{388D619B-84AE-7FB7-6DAB-222203C8FBD1}"/>
              </a:ext>
            </a:extLst>
          </p:cNvPr>
          <p:cNvSpPr/>
          <p:nvPr/>
        </p:nvSpPr>
        <p:spPr>
          <a:xfrm>
            <a:off x="6154415" y="3100218"/>
            <a:ext cx="2641699" cy="190500"/>
          </a:xfrm>
          <a:prstGeom prst="rect">
            <a:avLst/>
          </a:prstGeom>
          <a:noFill/>
          <a:ln/>
        </p:spPr>
        <p:txBody>
          <a:bodyPr wrap="square" lIns="76200" tIns="0" rIns="0" bIns="0" rtlCol="0" anchor="t"/>
          <a:lstStyle/>
          <a:p>
            <a:pPr marL="76200" indent="-76200" algn="l">
              <a:buSzPct val="100000"/>
              <a:buChar char="•"/>
            </a:pPr>
            <a:r>
              <a:rPr lang="en-US" sz="1400" b="1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Colorado Early Care and Learning Resource</a:t>
            </a:r>
            <a:r>
              <a:rPr lang="en-US" sz="14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(Miles et al., 2021) 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1AB1C-664B-3448-A118-64ADF36C2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04318780-E2F7-B911-B693-4692BCF52C57}"/>
              </a:ext>
            </a:extLst>
          </p:cNvPr>
          <p:cNvSpPr/>
          <p:nvPr/>
        </p:nvSpPr>
        <p:spPr>
          <a:xfrm>
            <a:off x="0" y="0"/>
            <a:ext cx="9144000" cy="844451"/>
          </a:xfrm>
          <a:prstGeom prst="rect">
            <a:avLst/>
          </a:prstGeom>
          <a:solidFill>
            <a:srgbClr val="1C2833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A426BAB0-3A46-2D79-88E9-0C9FA3854C2B}"/>
              </a:ext>
            </a:extLst>
          </p:cNvPr>
          <p:cNvSpPr/>
          <p:nvPr/>
        </p:nvSpPr>
        <p:spPr>
          <a:xfrm>
            <a:off x="0" y="825401"/>
            <a:ext cx="9144000" cy="0"/>
          </a:xfrm>
          <a:prstGeom prst="line">
            <a:avLst/>
          </a:prstGeom>
          <a:noFill/>
          <a:ln w="38100">
            <a:solidFill>
              <a:srgbClr val="16A08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F1EB4305-DDB2-CEAA-DEE7-1F4346AEFD61}"/>
              </a:ext>
            </a:extLst>
          </p:cNvPr>
          <p:cNvSpPr/>
          <p:nvPr/>
        </p:nvSpPr>
        <p:spPr>
          <a:xfrm>
            <a:off x="317450" y="152400"/>
            <a:ext cx="8679281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Survey Instruments</a:t>
            </a:r>
            <a:endParaRPr lang="en-US" sz="22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A333FBE9-9884-78E6-4C10-186AB8B3ECEB}"/>
              </a:ext>
            </a:extLst>
          </p:cNvPr>
          <p:cNvSpPr/>
          <p:nvPr/>
        </p:nvSpPr>
        <p:spPr>
          <a:xfrm>
            <a:off x="317450" y="501551"/>
            <a:ext cx="8679281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200"/>
              </a:spcBef>
              <a:buNone/>
            </a:pPr>
            <a:r>
              <a:rPr lang="en-US" sz="1100" i="1" dirty="0">
                <a:solidFill>
                  <a:srgbClr val="16A0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Data Collection Tools for Multi-Stakeholder Perspectives</a:t>
            </a:r>
            <a:endParaRPr lang="en-US" sz="11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F9FBD5D4-4E94-0F8B-2655-823F0829B676}"/>
              </a:ext>
            </a:extLst>
          </p:cNvPr>
          <p:cNvSpPr/>
          <p:nvPr/>
        </p:nvSpPr>
        <p:spPr>
          <a:xfrm>
            <a:off x="253902" y="945952"/>
            <a:ext cx="3651598" cy="4096048"/>
          </a:xfrm>
          <a:prstGeom prst="roundRect">
            <a:avLst>
              <a:gd name="adj" fmla="val 1364"/>
            </a:avLst>
          </a:prstGeom>
          <a:solidFill>
            <a:srgbClr val="FFFFFF"/>
          </a:solidFill>
          <a:ln/>
          <a:effectLst>
            <a:outerShdw blurRad="28575" dist="13470" dir="2700000" algn="bl" rotWithShape="0">
              <a:srgbClr val="000000">
                <a:alpha val="10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8" name="Text 16">
            <a:extLst>
              <a:ext uri="{FF2B5EF4-FFF2-40B4-BE49-F238E27FC236}">
                <a16:creationId xmlns:a16="http://schemas.microsoft.com/office/drawing/2014/main" id="{074AE4BD-D695-7EBC-D72C-68913119E273}"/>
              </a:ext>
            </a:extLst>
          </p:cNvPr>
          <p:cNvSpPr/>
          <p:nvPr/>
        </p:nvSpPr>
        <p:spPr>
          <a:xfrm>
            <a:off x="163041" y="975916"/>
            <a:ext cx="3758719" cy="269677"/>
          </a:xfrm>
          <a:prstGeom prst="roundRect">
            <a:avLst>
              <a:gd name="adj" fmla="val 14128"/>
            </a:avLst>
          </a:prstGeom>
          <a:solidFill>
            <a:srgbClr val="E07A5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9" name="Text 17">
            <a:extLst>
              <a:ext uri="{FF2B5EF4-FFF2-40B4-BE49-F238E27FC236}">
                <a16:creationId xmlns:a16="http://schemas.microsoft.com/office/drawing/2014/main" id="{CB9CFF7E-9981-46EA-AF38-CDAFA7018D0A}"/>
              </a:ext>
            </a:extLst>
          </p:cNvPr>
          <p:cNvSpPr/>
          <p:nvPr/>
        </p:nvSpPr>
        <p:spPr>
          <a:xfrm>
            <a:off x="163041" y="975916"/>
            <a:ext cx="2694533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Teacher Survey</a:t>
            </a:r>
            <a:endParaRPr lang="en-US" sz="1600" dirty="0"/>
          </a:p>
        </p:txBody>
      </p:sp>
      <p:sp>
        <p:nvSpPr>
          <p:cNvPr id="20" name="Text 18">
            <a:extLst>
              <a:ext uri="{FF2B5EF4-FFF2-40B4-BE49-F238E27FC236}">
                <a16:creationId xmlns:a16="http://schemas.microsoft.com/office/drawing/2014/main" id="{B2311948-D2AC-DBC9-8C24-F37A64E2221E}"/>
              </a:ext>
            </a:extLst>
          </p:cNvPr>
          <p:cNvSpPr/>
          <p:nvPr/>
        </p:nvSpPr>
        <p:spPr>
          <a:xfrm>
            <a:off x="201067" y="1349574"/>
            <a:ext cx="2694533" cy="126950"/>
          </a:xfrm>
          <a:prstGeom prst="rect">
            <a:avLst/>
          </a:prstGeom>
          <a:noFill/>
          <a:ln/>
        </p:spPr>
        <p:txBody>
          <a:bodyPr wrap="square" lIns="0" tIns="0" rIns="0" bIns="12700" rtlCol="0" anchor="t"/>
          <a:lstStyle/>
          <a:p>
            <a:pPr marL="0" indent="0" algn="l">
              <a:spcAft>
                <a:spcPts val="200"/>
              </a:spcAft>
              <a:buNone/>
            </a:pPr>
            <a:r>
              <a:rPr lang="en-US" sz="1400" b="1" dirty="0">
                <a:solidFill>
                  <a:srgbClr val="16A0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Teacher Demographics</a:t>
            </a:r>
            <a:endParaRPr lang="en-US" sz="1400" dirty="0"/>
          </a:p>
        </p:txBody>
      </p:sp>
      <p:sp>
        <p:nvSpPr>
          <p:cNvPr id="21" name="Text 19">
            <a:extLst>
              <a:ext uri="{FF2B5EF4-FFF2-40B4-BE49-F238E27FC236}">
                <a16:creationId xmlns:a16="http://schemas.microsoft.com/office/drawing/2014/main" id="{ADC39E49-8AB0-D9FF-BDE8-61D42CA2EFF7}"/>
              </a:ext>
            </a:extLst>
          </p:cNvPr>
          <p:cNvSpPr/>
          <p:nvPr/>
        </p:nvSpPr>
        <p:spPr>
          <a:xfrm>
            <a:off x="277267" y="1616665"/>
            <a:ext cx="2641699" cy="311051"/>
          </a:xfrm>
          <a:prstGeom prst="rect">
            <a:avLst/>
          </a:prstGeom>
          <a:noFill/>
          <a:ln/>
        </p:spPr>
        <p:txBody>
          <a:bodyPr wrap="square" lIns="76200" tIns="0" rIns="0" bIns="0" rtlCol="0" anchor="t"/>
          <a:lstStyle/>
          <a:p>
            <a:pPr marL="76200" indent="-76200" algn="l">
              <a:buSzPct val="100000"/>
              <a:buChar char="•"/>
            </a:pPr>
            <a:r>
              <a:rPr lang="en-US" sz="13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Education, years teaching</a:t>
            </a:r>
            <a:endParaRPr lang="en-US" sz="1300" dirty="0"/>
          </a:p>
          <a:p>
            <a:pPr marL="76200" indent="-76200" algn="l">
              <a:buSzPct val="100000"/>
              <a:buChar char="•"/>
            </a:pPr>
            <a:r>
              <a:rPr lang="en-US" sz="13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Classroom age group</a:t>
            </a:r>
            <a:endParaRPr lang="en-US" sz="1300" dirty="0"/>
          </a:p>
        </p:txBody>
      </p:sp>
      <p:sp>
        <p:nvSpPr>
          <p:cNvPr id="22" name="Text 20">
            <a:extLst>
              <a:ext uri="{FF2B5EF4-FFF2-40B4-BE49-F238E27FC236}">
                <a16:creationId xmlns:a16="http://schemas.microsoft.com/office/drawing/2014/main" id="{7177D878-9B1D-2318-2818-92A5A1F00BD5}"/>
              </a:ext>
            </a:extLst>
          </p:cNvPr>
          <p:cNvSpPr/>
          <p:nvPr/>
        </p:nvSpPr>
        <p:spPr>
          <a:xfrm>
            <a:off x="201066" y="1995410"/>
            <a:ext cx="2694533" cy="126950"/>
          </a:xfrm>
          <a:prstGeom prst="rect">
            <a:avLst/>
          </a:prstGeom>
          <a:noFill/>
          <a:ln/>
        </p:spPr>
        <p:txBody>
          <a:bodyPr wrap="square" lIns="0" tIns="0" rIns="0" bIns="12700" rtlCol="0" anchor="t"/>
          <a:lstStyle/>
          <a:p>
            <a:pPr marL="0" indent="0" algn="l">
              <a:spcAft>
                <a:spcPts val="200"/>
              </a:spcAft>
              <a:buNone/>
            </a:pPr>
            <a:r>
              <a:rPr lang="en-US" sz="1400" b="1" dirty="0">
                <a:solidFill>
                  <a:srgbClr val="16A0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Program Info</a:t>
            </a:r>
            <a:endParaRPr lang="en-US" sz="1400" dirty="0"/>
          </a:p>
        </p:txBody>
      </p:sp>
      <p:sp>
        <p:nvSpPr>
          <p:cNvPr id="23" name="Text 21">
            <a:extLst>
              <a:ext uri="{FF2B5EF4-FFF2-40B4-BE49-F238E27FC236}">
                <a16:creationId xmlns:a16="http://schemas.microsoft.com/office/drawing/2014/main" id="{C4CC0113-190F-0642-3264-68278A7B9E16}"/>
              </a:ext>
            </a:extLst>
          </p:cNvPr>
          <p:cNvSpPr/>
          <p:nvPr/>
        </p:nvSpPr>
        <p:spPr>
          <a:xfrm>
            <a:off x="265584" y="2264225"/>
            <a:ext cx="2641699" cy="190500"/>
          </a:xfrm>
          <a:prstGeom prst="rect">
            <a:avLst/>
          </a:prstGeom>
          <a:noFill/>
          <a:ln/>
        </p:spPr>
        <p:txBody>
          <a:bodyPr wrap="square" lIns="76200" tIns="0" rIns="0" bIns="0" rtlCol="0" anchor="t"/>
          <a:lstStyle/>
          <a:p>
            <a:pPr marL="76200" indent="-76200" algn="l">
              <a:buSzPct val="100000"/>
              <a:buChar char="•"/>
            </a:pPr>
            <a:r>
              <a:rPr lang="en-US" sz="13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Zip code, program type</a:t>
            </a:r>
            <a:endParaRPr lang="en-US" sz="1300" dirty="0"/>
          </a:p>
          <a:p>
            <a:pPr marL="76200" indent="-76200" algn="l">
              <a:buSzPct val="100000"/>
              <a:buChar char="•"/>
            </a:pPr>
            <a:r>
              <a:rPr lang="en-US" sz="13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Classroom ratios</a:t>
            </a:r>
          </a:p>
          <a:p>
            <a:pPr marL="76200" indent="-76200" algn="l">
              <a:buSzPct val="100000"/>
              <a:buChar char="•"/>
            </a:pPr>
            <a:r>
              <a:rPr lang="en-US" sz="1300" dirty="0">
                <a:solidFill>
                  <a:srgbClr val="2C3E50"/>
                </a:solidFill>
                <a:latin typeface="Arial" pitchFamily="34" charset="0"/>
                <a:cs typeface="Arial" pitchFamily="34" charset="-120"/>
              </a:rPr>
              <a:t>Resources; assets</a:t>
            </a:r>
            <a:endParaRPr lang="en-US" sz="1300" dirty="0"/>
          </a:p>
        </p:txBody>
      </p:sp>
      <p:sp>
        <p:nvSpPr>
          <p:cNvPr id="24" name="Text 22">
            <a:extLst>
              <a:ext uri="{FF2B5EF4-FFF2-40B4-BE49-F238E27FC236}">
                <a16:creationId xmlns:a16="http://schemas.microsoft.com/office/drawing/2014/main" id="{7F99304E-948D-4B9E-3B7B-A81D230A1C68}"/>
              </a:ext>
            </a:extLst>
          </p:cNvPr>
          <p:cNvSpPr/>
          <p:nvPr/>
        </p:nvSpPr>
        <p:spPr>
          <a:xfrm>
            <a:off x="201065" y="2822291"/>
            <a:ext cx="2694533" cy="126950"/>
          </a:xfrm>
          <a:prstGeom prst="rect">
            <a:avLst/>
          </a:prstGeom>
          <a:noFill/>
          <a:ln/>
        </p:spPr>
        <p:txBody>
          <a:bodyPr wrap="square" lIns="0" tIns="0" rIns="0" bIns="12700" rtlCol="0" anchor="t"/>
          <a:lstStyle/>
          <a:p>
            <a:pPr marL="0" indent="0" algn="l">
              <a:spcAft>
                <a:spcPts val="200"/>
              </a:spcAft>
              <a:buNone/>
            </a:pPr>
            <a:r>
              <a:rPr lang="en-US" sz="1400" b="1" dirty="0">
                <a:solidFill>
                  <a:srgbClr val="16A0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Exclusions (12 months)</a:t>
            </a:r>
            <a:endParaRPr lang="en-US" sz="1400" dirty="0"/>
          </a:p>
        </p:txBody>
      </p:sp>
      <p:sp>
        <p:nvSpPr>
          <p:cNvPr id="25" name="Text 23">
            <a:extLst>
              <a:ext uri="{FF2B5EF4-FFF2-40B4-BE49-F238E27FC236}">
                <a16:creationId xmlns:a16="http://schemas.microsoft.com/office/drawing/2014/main" id="{C4AA6B3C-B91D-ADE5-7788-B50704CEC15F}"/>
              </a:ext>
            </a:extLst>
          </p:cNvPr>
          <p:cNvSpPr/>
          <p:nvPr/>
        </p:nvSpPr>
        <p:spPr>
          <a:xfrm>
            <a:off x="253901" y="3044287"/>
            <a:ext cx="2641699" cy="285750"/>
          </a:xfrm>
          <a:prstGeom prst="rect">
            <a:avLst/>
          </a:prstGeom>
          <a:noFill/>
          <a:ln/>
        </p:spPr>
        <p:txBody>
          <a:bodyPr wrap="square" lIns="76200" tIns="0" rIns="0" bIns="0" rtlCol="0" anchor="t"/>
          <a:lstStyle/>
          <a:p>
            <a:pPr marL="76200" indent="-76200" algn="l">
              <a:buSzPct val="100000"/>
              <a:buChar char="•"/>
            </a:pPr>
            <a:r>
              <a:rPr lang="en-US" sz="13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Number suspended/expelled</a:t>
            </a:r>
            <a:endParaRPr lang="en-US" sz="1300" dirty="0"/>
          </a:p>
          <a:p>
            <a:pPr marL="76200" indent="-76200" algn="l">
              <a:buSzPct val="100000"/>
              <a:buChar char="•"/>
            </a:pPr>
            <a:r>
              <a:rPr lang="en-US" sz="13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Child demographics</a:t>
            </a:r>
            <a:endParaRPr lang="en-US" sz="1300" dirty="0"/>
          </a:p>
          <a:p>
            <a:pPr marL="76200" indent="-76200" algn="l">
              <a:buSzPct val="100000"/>
              <a:buChar char="•"/>
            </a:pPr>
            <a:r>
              <a:rPr lang="en-US" sz="13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Special needs, ELL, IEP</a:t>
            </a:r>
            <a:endParaRPr lang="en-US" sz="1300" dirty="0"/>
          </a:p>
        </p:txBody>
      </p:sp>
      <p:sp>
        <p:nvSpPr>
          <p:cNvPr id="26" name="Text 24">
            <a:extLst>
              <a:ext uri="{FF2B5EF4-FFF2-40B4-BE49-F238E27FC236}">
                <a16:creationId xmlns:a16="http://schemas.microsoft.com/office/drawing/2014/main" id="{5405C925-2638-F186-935B-BA52E36CBE8B}"/>
              </a:ext>
            </a:extLst>
          </p:cNvPr>
          <p:cNvSpPr/>
          <p:nvPr/>
        </p:nvSpPr>
        <p:spPr>
          <a:xfrm>
            <a:off x="163040" y="3635625"/>
            <a:ext cx="2694533" cy="126950"/>
          </a:xfrm>
          <a:prstGeom prst="rect">
            <a:avLst/>
          </a:prstGeom>
          <a:noFill/>
          <a:ln/>
        </p:spPr>
        <p:txBody>
          <a:bodyPr wrap="square" lIns="0" tIns="0" rIns="0" bIns="12700" rtlCol="0" anchor="t"/>
          <a:lstStyle/>
          <a:p>
            <a:pPr marL="0" indent="0" algn="l">
              <a:spcAft>
                <a:spcPts val="200"/>
              </a:spcAft>
              <a:buNone/>
            </a:pPr>
            <a:r>
              <a:rPr lang="en-US" sz="1400" b="1" dirty="0">
                <a:solidFill>
                  <a:srgbClr val="16A0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Standardized Measures</a:t>
            </a:r>
            <a:endParaRPr lang="en-US" sz="1400" dirty="0"/>
          </a:p>
        </p:txBody>
      </p:sp>
      <p:sp>
        <p:nvSpPr>
          <p:cNvPr id="27" name="Text 25">
            <a:extLst>
              <a:ext uri="{FF2B5EF4-FFF2-40B4-BE49-F238E27FC236}">
                <a16:creationId xmlns:a16="http://schemas.microsoft.com/office/drawing/2014/main" id="{9FF2760B-8E68-5397-FD47-33A4F458D916}"/>
              </a:ext>
            </a:extLst>
          </p:cNvPr>
          <p:cNvSpPr/>
          <p:nvPr/>
        </p:nvSpPr>
        <p:spPr>
          <a:xfrm>
            <a:off x="253899" y="3864076"/>
            <a:ext cx="2641699" cy="190500"/>
          </a:xfrm>
          <a:prstGeom prst="rect">
            <a:avLst/>
          </a:prstGeom>
          <a:noFill/>
          <a:ln/>
        </p:spPr>
        <p:txBody>
          <a:bodyPr wrap="square" lIns="76200" tIns="0" rIns="0" bIns="0" rtlCol="0" anchor="t"/>
          <a:lstStyle/>
          <a:p>
            <a:pPr marL="76200" indent="-76200" algn="l">
              <a:buSzPct val="100000"/>
              <a:buChar char="•"/>
            </a:pPr>
            <a:r>
              <a:rPr lang="en-US" sz="1300" b="1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Job Stress Inventory</a:t>
            </a:r>
            <a:endParaRPr lang="en-US" sz="1300" dirty="0"/>
          </a:p>
          <a:p>
            <a:pPr marL="76200" indent="-76200" algn="l">
              <a:buSzPct val="100000"/>
              <a:buChar char="•"/>
            </a:pPr>
            <a:r>
              <a:rPr lang="en-US" sz="1300" b="1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PERM</a:t>
            </a:r>
            <a:r>
              <a:rPr lang="en-US" sz="13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- Risk factors:</a:t>
            </a:r>
            <a:endParaRPr lang="en-US" sz="1300" dirty="0"/>
          </a:p>
        </p:txBody>
      </p:sp>
      <p:sp>
        <p:nvSpPr>
          <p:cNvPr id="28" name="Text 26">
            <a:extLst>
              <a:ext uri="{FF2B5EF4-FFF2-40B4-BE49-F238E27FC236}">
                <a16:creationId xmlns:a16="http://schemas.microsoft.com/office/drawing/2014/main" id="{585A35F0-D656-B4E9-1DD7-6B9223A89036}"/>
              </a:ext>
            </a:extLst>
          </p:cNvPr>
          <p:cNvSpPr/>
          <p:nvPr/>
        </p:nvSpPr>
        <p:spPr>
          <a:xfrm>
            <a:off x="277267" y="4260228"/>
            <a:ext cx="2413099" cy="381000"/>
          </a:xfrm>
          <a:prstGeom prst="rect">
            <a:avLst/>
          </a:prstGeom>
          <a:noFill/>
          <a:ln/>
        </p:spPr>
        <p:txBody>
          <a:bodyPr wrap="square" lIns="50800" tIns="0" rIns="0" bIns="0" rtlCol="0" anchor="t"/>
          <a:lstStyle/>
          <a:p>
            <a:pPr marL="50800" indent="-50800" algn="l">
              <a:buSzPct val="100000"/>
              <a:buChar char="•"/>
            </a:pPr>
            <a:r>
              <a:rPr lang="en-US" sz="1300" dirty="0">
                <a:latin typeface="Arial" pitchFamily="34" charset="0"/>
                <a:ea typeface="Arial" pitchFamily="34" charset="-122"/>
                <a:cs typeface="Arial" pitchFamily="34" charset="-120"/>
              </a:rPr>
              <a:t>Classroom disruption</a:t>
            </a:r>
            <a:endParaRPr lang="en-US" sz="1300" dirty="0"/>
          </a:p>
          <a:p>
            <a:pPr marL="50800" indent="-50800" algn="l">
              <a:buSzPct val="100000"/>
              <a:buChar char="•"/>
            </a:pPr>
            <a:r>
              <a:rPr lang="en-US" sz="1300" dirty="0">
                <a:latin typeface="Arial" pitchFamily="34" charset="0"/>
                <a:ea typeface="Arial" pitchFamily="34" charset="-122"/>
                <a:cs typeface="Arial" pitchFamily="34" charset="-120"/>
              </a:rPr>
              <a:t>Fear of accountability</a:t>
            </a:r>
            <a:endParaRPr lang="en-US" sz="1300" dirty="0"/>
          </a:p>
          <a:p>
            <a:pPr marL="50800" indent="-50800" algn="l">
              <a:buSzPct val="100000"/>
              <a:buChar char="•"/>
            </a:pPr>
            <a:r>
              <a:rPr lang="en-US" sz="1300" dirty="0">
                <a:latin typeface="Arial" pitchFamily="34" charset="0"/>
                <a:ea typeface="Arial" pitchFamily="34" charset="-122"/>
                <a:cs typeface="Arial" pitchFamily="34" charset="-120"/>
              </a:rPr>
              <a:t>Teacher stress</a:t>
            </a:r>
            <a:endParaRPr lang="en-US" sz="1300" dirty="0"/>
          </a:p>
          <a:p>
            <a:pPr marL="50800" indent="-50800" algn="l">
              <a:buSzPct val="100000"/>
              <a:buChar char="•"/>
            </a:pPr>
            <a:r>
              <a:rPr lang="en-US" sz="1300" dirty="0">
                <a:latin typeface="Arial" pitchFamily="34" charset="0"/>
                <a:ea typeface="Arial" pitchFamily="34" charset="-122"/>
                <a:cs typeface="Arial" pitchFamily="34" charset="-120"/>
              </a:rPr>
              <a:t>Hopelessness</a:t>
            </a:r>
            <a:endParaRPr lang="en-US" sz="1300" dirty="0"/>
          </a:p>
        </p:txBody>
      </p:sp>
      <p:sp>
        <p:nvSpPr>
          <p:cNvPr id="29" name="Text 27">
            <a:extLst>
              <a:ext uri="{FF2B5EF4-FFF2-40B4-BE49-F238E27FC236}">
                <a16:creationId xmlns:a16="http://schemas.microsoft.com/office/drawing/2014/main" id="{E85EAC56-92E0-6AE0-CD2B-D3121BA0239D}"/>
              </a:ext>
            </a:extLst>
          </p:cNvPr>
          <p:cNvSpPr/>
          <p:nvPr/>
        </p:nvSpPr>
        <p:spPr>
          <a:xfrm>
            <a:off x="6096000" y="945952"/>
            <a:ext cx="2794099" cy="4096048"/>
          </a:xfrm>
          <a:prstGeom prst="roundRect">
            <a:avLst>
              <a:gd name="adj" fmla="val 1364"/>
            </a:avLst>
          </a:prstGeom>
          <a:solidFill>
            <a:srgbClr val="FFFFFF"/>
          </a:solidFill>
          <a:ln/>
          <a:effectLst>
            <a:outerShdw blurRad="28575" dist="13470" dir="2700000" algn="bl" rotWithShape="0">
              <a:srgbClr val="000000">
                <a:alpha val="10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0" name="Text 28">
            <a:extLst>
              <a:ext uri="{FF2B5EF4-FFF2-40B4-BE49-F238E27FC236}">
                <a16:creationId xmlns:a16="http://schemas.microsoft.com/office/drawing/2014/main" id="{E4BB9CDF-6D47-F40D-1C33-CAB5387074B3}"/>
              </a:ext>
            </a:extLst>
          </p:cNvPr>
          <p:cNvSpPr/>
          <p:nvPr/>
        </p:nvSpPr>
        <p:spPr>
          <a:xfrm>
            <a:off x="4175761" y="987028"/>
            <a:ext cx="4714338" cy="269677"/>
          </a:xfrm>
          <a:prstGeom prst="roundRect">
            <a:avLst>
              <a:gd name="adj" fmla="val 14128"/>
            </a:avLst>
          </a:prstGeom>
          <a:solidFill>
            <a:srgbClr val="E07A5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1" name="Text 29">
            <a:extLst>
              <a:ext uri="{FF2B5EF4-FFF2-40B4-BE49-F238E27FC236}">
                <a16:creationId xmlns:a16="http://schemas.microsoft.com/office/drawing/2014/main" id="{720AEFA2-B2D2-942F-E363-AC80269612CC}"/>
              </a:ext>
            </a:extLst>
          </p:cNvPr>
          <p:cNvSpPr/>
          <p:nvPr/>
        </p:nvSpPr>
        <p:spPr>
          <a:xfrm>
            <a:off x="5185663" y="989490"/>
            <a:ext cx="2694533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Parent Survey</a:t>
            </a:r>
            <a:endParaRPr lang="en-US" sz="1600" dirty="0"/>
          </a:p>
        </p:txBody>
      </p:sp>
      <p:sp>
        <p:nvSpPr>
          <p:cNvPr id="32" name="Text 30">
            <a:extLst>
              <a:ext uri="{FF2B5EF4-FFF2-40B4-BE49-F238E27FC236}">
                <a16:creationId xmlns:a16="http://schemas.microsoft.com/office/drawing/2014/main" id="{AAE99BF2-81FE-A12E-5761-1F3365C2CAF1}"/>
              </a:ext>
            </a:extLst>
          </p:cNvPr>
          <p:cNvSpPr/>
          <p:nvPr/>
        </p:nvSpPr>
        <p:spPr>
          <a:xfrm>
            <a:off x="4175761" y="1349574"/>
            <a:ext cx="2694533" cy="126950"/>
          </a:xfrm>
          <a:prstGeom prst="rect">
            <a:avLst/>
          </a:prstGeom>
          <a:noFill/>
          <a:ln/>
        </p:spPr>
        <p:txBody>
          <a:bodyPr wrap="square" lIns="0" tIns="0" rIns="0" bIns="12700" rtlCol="0" anchor="t"/>
          <a:lstStyle/>
          <a:p>
            <a:pPr marL="0" indent="0" algn="l">
              <a:spcAft>
                <a:spcPts val="200"/>
              </a:spcAft>
              <a:buNone/>
            </a:pPr>
            <a:r>
              <a:rPr lang="en-US" sz="1400" b="1" dirty="0">
                <a:solidFill>
                  <a:srgbClr val="16A0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Child Information</a:t>
            </a:r>
            <a:endParaRPr lang="en-US" sz="1400" dirty="0"/>
          </a:p>
        </p:txBody>
      </p:sp>
      <p:sp>
        <p:nvSpPr>
          <p:cNvPr id="33" name="Text 31">
            <a:extLst>
              <a:ext uri="{FF2B5EF4-FFF2-40B4-BE49-F238E27FC236}">
                <a16:creationId xmlns:a16="http://schemas.microsoft.com/office/drawing/2014/main" id="{33FEA191-D77B-F567-E8A6-40712E64080E}"/>
              </a:ext>
            </a:extLst>
          </p:cNvPr>
          <p:cNvSpPr/>
          <p:nvPr/>
        </p:nvSpPr>
        <p:spPr>
          <a:xfrm>
            <a:off x="4202177" y="1577355"/>
            <a:ext cx="2641699" cy="381000"/>
          </a:xfrm>
          <a:prstGeom prst="rect">
            <a:avLst/>
          </a:prstGeom>
          <a:noFill/>
          <a:ln/>
        </p:spPr>
        <p:txBody>
          <a:bodyPr wrap="square" lIns="76200" tIns="0" rIns="0" bIns="0" rtlCol="0" anchor="t"/>
          <a:lstStyle/>
          <a:p>
            <a:pPr marL="76200" indent="-76200" algn="l">
              <a:buSzPct val="100000"/>
              <a:buChar char="•"/>
            </a:pPr>
            <a:r>
              <a:rPr lang="en-US" sz="13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Special needs/disabilities</a:t>
            </a:r>
            <a:endParaRPr lang="en-US" sz="1300" dirty="0"/>
          </a:p>
          <a:p>
            <a:pPr marL="76200" indent="-76200" algn="l">
              <a:buSzPct val="100000"/>
              <a:buChar char="•"/>
            </a:pPr>
            <a:r>
              <a:rPr lang="en-US" sz="13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Suspension/expulsion history</a:t>
            </a:r>
            <a:endParaRPr lang="en-US" sz="1300" dirty="0"/>
          </a:p>
          <a:p>
            <a:pPr marL="76200" indent="-76200" algn="l">
              <a:buSzPct val="100000"/>
              <a:buChar char="•"/>
            </a:pPr>
            <a:r>
              <a:rPr lang="en-US" sz="13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Type of ECE setting</a:t>
            </a:r>
            <a:endParaRPr lang="en-US" sz="1300" dirty="0"/>
          </a:p>
          <a:p>
            <a:pPr marL="76200" indent="-76200" algn="l">
              <a:buSzPct val="100000"/>
              <a:buChar char="•"/>
            </a:pPr>
            <a:r>
              <a:rPr lang="en-US" sz="13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Disciplinary actions experienced</a:t>
            </a:r>
            <a:endParaRPr lang="en-US" sz="1300" dirty="0"/>
          </a:p>
        </p:txBody>
      </p:sp>
      <p:sp>
        <p:nvSpPr>
          <p:cNvPr id="34" name="Text 32">
            <a:extLst>
              <a:ext uri="{FF2B5EF4-FFF2-40B4-BE49-F238E27FC236}">
                <a16:creationId xmlns:a16="http://schemas.microsoft.com/office/drawing/2014/main" id="{02227367-A3E6-ADA1-56B1-909D5354F4EA}"/>
              </a:ext>
            </a:extLst>
          </p:cNvPr>
          <p:cNvSpPr/>
          <p:nvPr/>
        </p:nvSpPr>
        <p:spPr>
          <a:xfrm>
            <a:off x="4149343" y="2364215"/>
            <a:ext cx="2694533" cy="126950"/>
          </a:xfrm>
          <a:prstGeom prst="rect">
            <a:avLst/>
          </a:prstGeom>
          <a:noFill/>
          <a:ln/>
        </p:spPr>
        <p:txBody>
          <a:bodyPr wrap="square" lIns="0" tIns="0" rIns="0" bIns="12700" rtlCol="0" anchor="t"/>
          <a:lstStyle/>
          <a:p>
            <a:pPr marL="0" indent="0" algn="l">
              <a:spcAft>
                <a:spcPts val="200"/>
              </a:spcAft>
              <a:buNone/>
            </a:pPr>
            <a:r>
              <a:rPr lang="en-US" sz="1400" b="1" dirty="0">
                <a:solidFill>
                  <a:srgbClr val="16A0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Suspension/Expulsion Details</a:t>
            </a:r>
            <a:endParaRPr lang="en-US" sz="1400" dirty="0"/>
          </a:p>
        </p:txBody>
      </p:sp>
      <p:sp>
        <p:nvSpPr>
          <p:cNvPr id="35" name="Text 33">
            <a:extLst>
              <a:ext uri="{FF2B5EF4-FFF2-40B4-BE49-F238E27FC236}">
                <a16:creationId xmlns:a16="http://schemas.microsoft.com/office/drawing/2014/main" id="{502F9AE0-79A3-479A-AB7B-AC195765412B}"/>
              </a:ext>
            </a:extLst>
          </p:cNvPr>
          <p:cNvSpPr/>
          <p:nvPr/>
        </p:nvSpPr>
        <p:spPr>
          <a:xfrm>
            <a:off x="4202176" y="2596009"/>
            <a:ext cx="2641699" cy="285750"/>
          </a:xfrm>
          <a:prstGeom prst="rect">
            <a:avLst/>
          </a:prstGeom>
          <a:noFill/>
          <a:ln/>
        </p:spPr>
        <p:txBody>
          <a:bodyPr wrap="square" lIns="76200" tIns="0" rIns="0" bIns="0" rtlCol="0" anchor="t"/>
          <a:lstStyle/>
          <a:p>
            <a:pPr marL="76200" indent="-76200" algn="l">
              <a:buSzPct val="100000"/>
              <a:buChar char="•"/>
            </a:pPr>
            <a:r>
              <a:rPr lang="en-US" sz="13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Reasons for exclusion</a:t>
            </a:r>
            <a:endParaRPr lang="en-US" sz="1300" dirty="0"/>
          </a:p>
          <a:p>
            <a:pPr marL="76200" indent="-76200" algn="l">
              <a:buSzPct val="100000"/>
              <a:buChar char="•"/>
            </a:pPr>
            <a:r>
              <a:rPr lang="en-US" sz="13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Frequency of incidents</a:t>
            </a:r>
            <a:endParaRPr lang="en-US" sz="1300" dirty="0"/>
          </a:p>
          <a:p>
            <a:pPr marL="76200" indent="-76200" algn="l">
              <a:buSzPct val="100000"/>
              <a:buChar char="•"/>
            </a:pPr>
            <a:r>
              <a:rPr lang="en-US" sz="13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Time to find new placement</a:t>
            </a:r>
            <a:endParaRPr lang="en-US" sz="1300" dirty="0"/>
          </a:p>
        </p:txBody>
      </p:sp>
      <p:sp>
        <p:nvSpPr>
          <p:cNvPr id="36" name="Text 34">
            <a:extLst>
              <a:ext uri="{FF2B5EF4-FFF2-40B4-BE49-F238E27FC236}">
                <a16:creationId xmlns:a16="http://schemas.microsoft.com/office/drawing/2014/main" id="{10EF2A4A-6B13-F199-A900-BDFE9355BC01}"/>
              </a:ext>
            </a:extLst>
          </p:cNvPr>
          <p:cNvSpPr/>
          <p:nvPr/>
        </p:nvSpPr>
        <p:spPr>
          <a:xfrm>
            <a:off x="4149342" y="3219834"/>
            <a:ext cx="2694533" cy="126950"/>
          </a:xfrm>
          <a:prstGeom prst="rect">
            <a:avLst/>
          </a:prstGeom>
          <a:noFill/>
          <a:ln/>
        </p:spPr>
        <p:txBody>
          <a:bodyPr wrap="square" lIns="0" tIns="0" rIns="0" bIns="12700" rtlCol="0" anchor="t"/>
          <a:lstStyle/>
          <a:p>
            <a:pPr marL="0" indent="0" algn="l">
              <a:spcAft>
                <a:spcPts val="200"/>
              </a:spcAft>
              <a:buNone/>
            </a:pPr>
            <a:r>
              <a:rPr lang="en-US" sz="1400" b="1" dirty="0">
                <a:solidFill>
                  <a:srgbClr val="16A0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Impact &amp; Support</a:t>
            </a:r>
            <a:endParaRPr lang="en-US" sz="1400" dirty="0"/>
          </a:p>
        </p:txBody>
      </p:sp>
      <p:sp>
        <p:nvSpPr>
          <p:cNvPr id="37" name="Text 35">
            <a:extLst>
              <a:ext uri="{FF2B5EF4-FFF2-40B4-BE49-F238E27FC236}">
                <a16:creationId xmlns:a16="http://schemas.microsoft.com/office/drawing/2014/main" id="{E006363D-A9C7-596E-52B6-067FD92B933A}"/>
              </a:ext>
            </a:extLst>
          </p:cNvPr>
          <p:cNvSpPr/>
          <p:nvPr/>
        </p:nvSpPr>
        <p:spPr>
          <a:xfrm>
            <a:off x="4202176" y="3488991"/>
            <a:ext cx="2641699" cy="381000"/>
          </a:xfrm>
          <a:prstGeom prst="rect">
            <a:avLst/>
          </a:prstGeom>
          <a:noFill/>
          <a:ln/>
        </p:spPr>
        <p:txBody>
          <a:bodyPr wrap="square" lIns="76200" tIns="0" rIns="0" bIns="0" rtlCol="0" anchor="t"/>
          <a:lstStyle/>
          <a:p>
            <a:pPr marL="76200" indent="-76200" algn="l">
              <a:buSzPct val="100000"/>
              <a:buChar char="•"/>
            </a:pPr>
            <a:r>
              <a:rPr lang="en-US" sz="13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Changes in work/financial</a:t>
            </a:r>
            <a:endParaRPr lang="en-US" sz="1300" dirty="0"/>
          </a:p>
          <a:p>
            <a:pPr marL="76200" indent="-76200" algn="l">
              <a:buSzPct val="100000"/>
              <a:buChar char="•"/>
            </a:pPr>
            <a:r>
              <a:rPr lang="en-US" sz="13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Mental health/stress impact</a:t>
            </a:r>
            <a:endParaRPr lang="en-US" sz="1300" dirty="0"/>
          </a:p>
          <a:p>
            <a:pPr marL="76200" indent="-76200" algn="l">
              <a:buSzPct val="100000"/>
              <a:buChar char="•"/>
            </a:pPr>
            <a:r>
              <a:rPr lang="en-US" sz="13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Support services sought</a:t>
            </a:r>
            <a:endParaRPr lang="en-US" sz="1300" dirty="0"/>
          </a:p>
          <a:p>
            <a:pPr marL="76200" indent="-76200" algn="l">
              <a:buSzPct val="100000"/>
              <a:buChar char="•"/>
            </a:pPr>
            <a:r>
              <a:rPr lang="en-US" sz="13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School resources received</a:t>
            </a:r>
            <a:endParaRPr lang="en-US" sz="1300" dirty="0"/>
          </a:p>
        </p:txBody>
      </p:sp>
      <p:sp>
        <p:nvSpPr>
          <p:cNvPr id="38" name="Text 36">
            <a:extLst>
              <a:ext uri="{FF2B5EF4-FFF2-40B4-BE49-F238E27FC236}">
                <a16:creationId xmlns:a16="http://schemas.microsoft.com/office/drawing/2014/main" id="{EFBB3FDC-4EC1-3048-83A6-D415145A4D2B}"/>
              </a:ext>
            </a:extLst>
          </p:cNvPr>
          <p:cNvSpPr/>
          <p:nvPr/>
        </p:nvSpPr>
        <p:spPr>
          <a:xfrm>
            <a:off x="6843875" y="1349471"/>
            <a:ext cx="2694533" cy="126950"/>
          </a:xfrm>
          <a:prstGeom prst="rect">
            <a:avLst/>
          </a:prstGeom>
          <a:noFill/>
          <a:ln/>
        </p:spPr>
        <p:txBody>
          <a:bodyPr wrap="square" lIns="0" tIns="0" rIns="0" bIns="12700" rtlCol="0" anchor="t"/>
          <a:lstStyle/>
          <a:p>
            <a:pPr marL="0" indent="0" algn="l">
              <a:spcAft>
                <a:spcPts val="200"/>
              </a:spcAft>
              <a:buNone/>
            </a:pPr>
            <a:r>
              <a:rPr lang="en-US" sz="1400" b="1" dirty="0">
                <a:solidFill>
                  <a:srgbClr val="16A0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School Resources</a:t>
            </a:r>
            <a:endParaRPr lang="en-US" sz="1400" dirty="0"/>
          </a:p>
        </p:txBody>
      </p:sp>
      <p:sp>
        <p:nvSpPr>
          <p:cNvPr id="39" name="Text 37">
            <a:extLst>
              <a:ext uri="{FF2B5EF4-FFF2-40B4-BE49-F238E27FC236}">
                <a16:creationId xmlns:a16="http://schemas.microsoft.com/office/drawing/2014/main" id="{66C7117D-4BD9-30DD-AEA5-ADD9620906C4}"/>
              </a:ext>
            </a:extLst>
          </p:cNvPr>
          <p:cNvSpPr/>
          <p:nvPr/>
        </p:nvSpPr>
        <p:spPr>
          <a:xfrm>
            <a:off x="6843875" y="1614216"/>
            <a:ext cx="2641699" cy="381000"/>
          </a:xfrm>
          <a:prstGeom prst="rect">
            <a:avLst/>
          </a:prstGeom>
          <a:noFill/>
          <a:ln/>
        </p:spPr>
        <p:txBody>
          <a:bodyPr wrap="square" lIns="76200" tIns="0" rIns="0" bIns="0" rtlCol="0" anchor="t"/>
          <a:lstStyle/>
          <a:p>
            <a:pPr marL="76200" indent="-76200" algn="l">
              <a:buSzPct val="100000"/>
              <a:buChar char="•"/>
            </a:pPr>
            <a:r>
              <a:rPr lang="en-US" sz="13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Child supports provided</a:t>
            </a:r>
            <a:endParaRPr lang="en-US" sz="1300" dirty="0"/>
          </a:p>
          <a:p>
            <a:pPr marL="76200" indent="-76200" algn="l">
              <a:buSzPct val="100000"/>
              <a:buChar char="•"/>
            </a:pPr>
            <a:r>
              <a:rPr lang="en-US" sz="13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Family supports offered</a:t>
            </a:r>
            <a:endParaRPr lang="en-US" sz="1300" dirty="0"/>
          </a:p>
          <a:p>
            <a:pPr marL="76200" indent="-76200" algn="l">
              <a:buSzPct val="100000"/>
              <a:buChar char="•"/>
            </a:pPr>
            <a:r>
              <a:rPr lang="en-US" sz="13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Professional referrals</a:t>
            </a:r>
            <a:endParaRPr lang="en-US" sz="1300" dirty="0"/>
          </a:p>
          <a:p>
            <a:pPr marL="76200" indent="-76200" algn="l">
              <a:buSzPct val="100000"/>
              <a:buChar char="•"/>
            </a:pPr>
            <a:r>
              <a:rPr lang="en-US" sz="13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Policy awareness</a:t>
            </a:r>
            <a:endParaRPr lang="en-US" sz="1300" dirty="0"/>
          </a:p>
        </p:txBody>
      </p:sp>
      <p:sp>
        <p:nvSpPr>
          <p:cNvPr id="40" name="Text 38">
            <a:extLst>
              <a:ext uri="{FF2B5EF4-FFF2-40B4-BE49-F238E27FC236}">
                <a16:creationId xmlns:a16="http://schemas.microsoft.com/office/drawing/2014/main" id="{B67596B9-9968-64BF-5A26-58BC270B3CB5}"/>
              </a:ext>
            </a:extLst>
          </p:cNvPr>
          <p:cNvSpPr/>
          <p:nvPr/>
        </p:nvSpPr>
        <p:spPr>
          <a:xfrm>
            <a:off x="6843875" y="2473443"/>
            <a:ext cx="2694533" cy="126950"/>
          </a:xfrm>
          <a:prstGeom prst="rect">
            <a:avLst/>
          </a:prstGeom>
          <a:noFill/>
          <a:ln/>
        </p:spPr>
        <p:txBody>
          <a:bodyPr wrap="square" lIns="0" tIns="0" rIns="0" bIns="12700" rtlCol="0" anchor="t"/>
          <a:lstStyle/>
          <a:p>
            <a:pPr marL="0" indent="0" algn="l">
              <a:spcAft>
                <a:spcPts val="200"/>
              </a:spcAft>
              <a:buNone/>
            </a:pPr>
            <a:r>
              <a:rPr lang="en-US" sz="1400" b="1" dirty="0">
                <a:solidFill>
                  <a:srgbClr val="16A0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Demographics</a:t>
            </a:r>
            <a:endParaRPr lang="en-US" sz="1400" dirty="0"/>
          </a:p>
        </p:txBody>
      </p:sp>
      <p:sp>
        <p:nvSpPr>
          <p:cNvPr id="41" name="Text 39">
            <a:extLst>
              <a:ext uri="{FF2B5EF4-FFF2-40B4-BE49-F238E27FC236}">
                <a16:creationId xmlns:a16="http://schemas.microsoft.com/office/drawing/2014/main" id="{05C8CADC-CE4E-820B-7156-67739F34E841}"/>
              </a:ext>
            </a:extLst>
          </p:cNvPr>
          <p:cNvSpPr/>
          <p:nvPr/>
        </p:nvSpPr>
        <p:spPr>
          <a:xfrm>
            <a:off x="6843874" y="2708537"/>
            <a:ext cx="2641699" cy="190500"/>
          </a:xfrm>
          <a:prstGeom prst="rect">
            <a:avLst/>
          </a:prstGeom>
          <a:noFill/>
          <a:ln/>
        </p:spPr>
        <p:txBody>
          <a:bodyPr wrap="square" lIns="76200" tIns="0" rIns="0" bIns="0" rtlCol="0" anchor="t"/>
          <a:lstStyle/>
          <a:p>
            <a:pPr marL="76200" indent="-76200" algn="l">
              <a:buSzPct val="100000"/>
              <a:buChar char="•"/>
            </a:pPr>
            <a:r>
              <a:rPr lang="en-US" sz="13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Parent demographics</a:t>
            </a:r>
            <a:endParaRPr lang="en-US" sz="1300" dirty="0"/>
          </a:p>
          <a:p>
            <a:pPr marL="76200" indent="-76200" algn="l">
              <a:buSzPct val="100000"/>
              <a:buChar char="•"/>
            </a:pPr>
            <a:r>
              <a:rPr lang="en-US" sz="13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Focus group barriers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06104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63C270E1C0204D9F126D17A9DEB749" ma:contentTypeVersion="18" ma:contentTypeDescription="Create a new document." ma:contentTypeScope="" ma:versionID="b858e86c18f064e8096480a0d958fc4d">
  <xsd:schema xmlns:xsd="http://www.w3.org/2001/XMLSchema" xmlns:xs="http://www.w3.org/2001/XMLSchema" xmlns:p="http://schemas.microsoft.com/office/2006/metadata/properties" xmlns:ns2="0358c0ea-0fbe-4975-9ae7-5eda5dbe62bf" xmlns:ns3="ad6b0c90-0578-4cac-a575-11114c71b21e" targetNamespace="http://schemas.microsoft.com/office/2006/metadata/properties" ma:root="true" ma:fieldsID="a3c97956aad82adfa44af92a91b4f49c" ns2:_="" ns3:_="">
    <xsd:import namespace="0358c0ea-0fbe-4975-9ae7-5eda5dbe62bf"/>
    <xsd:import namespace="ad6b0c90-0578-4cac-a575-11114c71b2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58c0ea-0fbe-4975-9ae7-5eda5dbe62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3d2ccea-2bb6-47a0-bd4b-396c1ef74b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b0c90-0578-4cac-a575-11114c71b21e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d4d456b0-3ca6-4edc-82cf-fced2e853b20}" ma:internalName="TaxCatchAll" ma:showField="CatchAllData" ma:web="ad6b0c90-0578-4cac-a575-11114c71b2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358c0ea-0fbe-4975-9ae7-5eda5dbe62bf">
      <Terms xmlns="http://schemas.microsoft.com/office/infopath/2007/PartnerControls"/>
    </lcf76f155ced4ddcb4097134ff3c332f>
    <TaxCatchAll xmlns="ad6b0c90-0578-4cac-a575-11114c71b21e" xsi:nil="true"/>
  </documentManagement>
</p:properties>
</file>

<file path=customXml/itemProps1.xml><?xml version="1.0" encoding="utf-8"?>
<ds:datastoreItem xmlns:ds="http://schemas.openxmlformats.org/officeDocument/2006/customXml" ds:itemID="{FA870DF3-86DF-4090-B1CF-891E17E97686}"/>
</file>

<file path=customXml/itemProps2.xml><?xml version="1.0" encoding="utf-8"?>
<ds:datastoreItem xmlns:ds="http://schemas.openxmlformats.org/officeDocument/2006/customXml" ds:itemID="{81C6D446-4BF6-48E3-A41D-078C1DDCB48D}"/>
</file>

<file path=customXml/itemProps3.xml><?xml version="1.0" encoding="utf-8"?>
<ds:datastoreItem xmlns:ds="http://schemas.openxmlformats.org/officeDocument/2006/customXml" ds:itemID="{EA5A1F60-02EF-4F0C-B90E-7588799AE5C6}"/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2728</Words>
  <Application>Microsoft Macintosh PowerPoint</Application>
  <PresentationFormat>On-screen Show (16:9)</PresentationFormat>
  <Paragraphs>457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Arial</vt:lpstr>
      <vt:lpstr>Office Theme</vt:lpstr>
      <vt:lpstr>The State of Suspension and Expulsion in Oklahoma: A Comprehensive Mixed-Methods Investigation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Expulsion and Suspension Literature Review</dc:title>
  <dc:subject>Early Childhood Education</dc:subject>
  <dc:creator>ECE Research Team</dc:creator>
  <cp:lastModifiedBy>Dewhirst, Courtney B.</cp:lastModifiedBy>
  <cp:revision>54</cp:revision>
  <dcterms:created xsi:type="dcterms:W3CDTF">2025-09-30T17:03:02Z</dcterms:created>
  <dcterms:modified xsi:type="dcterms:W3CDTF">2025-10-02T17:01:50Z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0x010100D263C270E1C0204D9F126D17A9DEB749</vt:lpwstr>
  </property>
</Properties>
</file>