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56" r:id="rId5"/>
    <p:sldId id="287" r:id="rId6"/>
    <p:sldId id="279" r:id="rId7"/>
    <p:sldId id="283" r:id="rId8"/>
    <p:sldId id="262" r:id="rId9"/>
    <p:sldId id="263" r:id="rId10"/>
    <p:sldId id="264" r:id="rId11"/>
    <p:sldId id="266" r:id="rId12"/>
    <p:sldId id="267" r:id="rId13"/>
    <p:sldId id="277" r:id="rId14"/>
    <p:sldId id="272" r:id="rId15"/>
    <p:sldId id="284" r:id="rId16"/>
    <p:sldId id="278" r:id="rId17"/>
    <p:sldId id="280" r:id="rId18"/>
    <p:sldId id="275" r:id="rId19"/>
    <p:sldId id="276" r:id="rId20"/>
    <p:sldId id="281" r:id="rId21"/>
    <p:sldId id="271" r:id="rId22"/>
    <p:sldId id="273" r:id="rId23"/>
    <p:sldId id="274" r:id="rId24"/>
    <p:sldId id="282" r:id="rId25"/>
    <p:sldId id="268" r:id="rId26"/>
    <p:sldId id="270"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2CE95B-A11D-581A-B2D6-AF9C49D09F86}" name="Ginger Elliott-Teague" initials="GET" userId="Ginger Elliott-Teag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E1429-3AD9-42CC-B697-52094E21E51D}" v="3" dt="2025-10-07T02:26:20.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231" autoAdjust="0"/>
    <p:restoredTop sz="86562" autoAdjust="0"/>
  </p:normalViewPr>
  <p:slideViewPr>
    <p:cSldViewPr snapToGrid="0">
      <p:cViewPr varScale="1">
        <p:scale>
          <a:sx n="84" d="100"/>
          <a:sy n="84" d="100"/>
        </p:scale>
        <p:origin x="114" y="270"/>
      </p:cViewPr>
      <p:guideLst/>
    </p:cSldViewPr>
  </p:slideViewPr>
  <p:notesTextViewPr>
    <p:cViewPr>
      <p:scale>
        <a:sx n="1" d="1"/>
        <a:sy n="1" d="1"/>
      </p:scale>
      <p:origin x="0" y="0"/>
    </p:cViewPr>
  </p:notesTextViewPr>
  <p:sorterViewPr>
    <p:cViewPr>
      <p:scale>
        <a:sx n="100" d="100"/>
        <a:sy n="100" d="100"/>
      </p:scale>
      <p:origin x="0" y="-3750"/>
    </p:cViewPr>
  </p:sorter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B66DA-2175-4494-9AF7-7ED5CFF01702}"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4A655425-BA44-41E0-BAAF-F93F7CDC952F}">
      <dgm:prSet phldrT="[Text]" phldr="0"/>
      <dgm:spPr/>
      <dgm:t>
        <a:bodyPr/>
        <a:lstStyle/>
        <a:p>
          <a:r>
            <a:rPr lang="en-US">
              <a:solidFill>
                <a:schemeClr val="tx1"/>
              </a:solidFill>
            </a:rPr>
            <a:t>Average age at referral was 16.5 months</a:t>
          </a:r>
          <a:endParaRPr lang="en-US" dirty="0">
            <a:solidFill>
              <a:schemeClr val="tx1"/>
            </a:solidFill>
          </a:endParaRPr>
        </a:p>
      </dgm:t>
    </dgm:pt>
    <dgm:pt modelId="{92200AD4-7672-4F37-BF5D-EE166729C6C2}" type="parTrans" cxnId="{50323821-B42A-4560-AF08-654DDC6A11F0}">
      <dgm:prSet/>
      <dgm:spPr/>
      <dgm:t>
        <a:bodyPr/>
        <a:lstStyle/>
        <a:p>
          <a:endParaRPr lang="en-US">
            <a:solidFill>
              <a:schemeClr val="tx1"/>
            </a:solidFill>
          </a:endParaRPr>
        </a:p>
      </dgm:t>
    </dgm:pt>
    <dgm:pt modelId="{69A78218-1985-4E83-B5CF-9DD58D528BC8}" type="sibTrans" cxnId="{50323821-B42A-4560-AF08-654DDC6A11F0}">
      <dgm:prSet/>
      <dgm:spPr/>
      <dgm:t>
        <a:bodyPr/>
        <a:lstStyle/>
        <a:p>
          <a:endParaRPr lang="en-US">
            <a:solidFill>
              <a:schemeClr val="tx1"/>
            </a:solidFill>
          </a:endParaRPr>
        </a:p>
      </dgm:t>
    </dgm:pt>
    <dgm:pt modelId="{1C89ACAF-A683-4FEA-9B20-78B35CA011E7}">
      <dgm:prSet phldrT="[Text]" phldr="0"/>
      <dgm:spPr/>
      <dgm:t>
        <a:bodyPr/>
        <a:lstStyle/>
        <a:p>
          <a:r>
            <a:rPr lang="en-US">
              <a:solidFill>
                <a:schemeClr val="tx1"/>
              </a:solidFill>
            </a:rPr>
            <a:t>75% of referrals came from DHS, medical providers, and parents (including foster)</a:t>
          </a:r>
          <a:endParaRPr lang="en-US" dirty="0">
            <a:solidFill>
              <a:schemeClr val="tx1"/>
            </a:solidFill>
          </a:endParaRPr>
        </a:p>
      </dgm:t>
    </dgm:pt>
    <dgm:pt modelId="{132647D7-DBAB-4D7F-B856-8985E4C35A23}" type="parTrans" cxnId="{AC2AAF37-9455-4D6F-9C3F-7499FDDEAF29}">
      <dgm:prSet/>
      <dgm:spPr/>
      <dgm:t>
        <a:bodyPr/>
        <a:lstStyle/>
        <a:p>
          <a:endParaRPr lang="en-US">
            <a:solidFill>
              <a:schemeClr val="tx1"/>
            </a:solidFill>
          </a:endParaRPr>
        </a:p>
      </dgm:t>
    </dgm:pt>
    <dgm:pt modelId="{6991F3E7-3F57-429A-B261-77CF72832682}" type="sibTrans" cxnId="{AC2AAF37-9455-4D6F-9C3F-7499FDDEAF29}">
      <dgm:prSet/>
      <dgm:spPr/>
      <dgm:t>
        <a:bodyPr/>
        <a:lstStyle/>
        <a:p>
          <a:endParaRPr lang="en-US">
            <a:solidFill>
              <a:schemeClr val="tx1"/>
            </a:solidFill>
          </a:endParaRPr>
        </a:p>
      </dgm:t>
    </dgm:pt>
    <dgm:pt modelId="{D5881290-B1B1-4F7E-B2DC-B0169396237B}">
      <dgm:prSet phldrT="[Text]" phldr="0"/>
      <dgm:spPr/>
      <dgm:t>
        <a:bodyPr/>
        <a:lstStyle/>
        <a:p>
          <a:r>
            <a:rPr lang="en-US">
              <a:solidFill>
                <a:schemeClr val="tx1"/>
              </a:solidFill>
            </a:rPr>
            <a:t>5% had been referred previously</a:t>
          </a:r>
          <a:endParaRPr lang="en-US" dirty="0">
            <a:solidFill>
              <a:schemeClr val="tx1"/>
            </a:solidFill>
          </a:endParaRPr>
        </a:p>
      </dgm:t>
    </dgm:pt>
    <dgm:pt modelId="{47A43559-2296-4CA0-8A20-E940F24E69EC}" type="parTrans" cxnId="{900247D6-632D-4DD1-90E0-D8C67C3E65ED}">
      <dgm:prSet/>
      <dgm:spPr/>
      <dgm:t>
        <a:bodyPr/>
        <a:lstStyle/>
        <a:p>
          <a:endParaRPr lang="en-US">
            <a:solidFill>
              <a:schemeClr val="tx1"/>
            </a:solidFill>
          </a:endParaRPr>
        </a:p>
      </dgm:t>
    </dgm:pt>
    <dgm:pt modelId="{00040420-3665-463F-9EA5-A2BA49423C0B}" type="sibTrans" cxnId="{900247D6-632D-4DD1-90E0-D8C67C3E65ED}">
      <dgm:prSet/>
      <dgm:spPr/>
      <dgm:t>
        <a:bodyPr/>
        <a:lstStyle/>
        <a:p>
          <a:endParaRPr lang="en-US">
            <a:solidFill>
              <a:schemeClr val="tx1"/>
            </a:solidFill>
          </a:endParaRPr>
        </a:p>
      </dgm:t>
    </dgm:pt>
    <dgm:pt modelId="{E850E38D-4D02-4066-8C85-CB1D1485F029}">
      <dgm:prSet phldrT="[Text]" phldr="0"/>
      <dgm:spPr/>
      <dgm:t>
        <a:bodyPr/>
        <a:lstStyle/>
        <a:p>
          <a:r>
            <a:rPr lang="en-US" dirty="0">
              <a:solidFill>
                <a:schemeClr val="tx1"/>
              </a:solidFill>
            </a:rPr>
            <a:t>47% of families exited prior to an eligibility determination</a:t>
          </a:r>
        </a:p>
        <a:p>
          <a:r>
            <a:rPr lang="en-US" dirty="0">
              <a:solidFill>
                <a:schemeClr val="tx1"/>
              </a:solidFill>
            </a:rPr>
            <a:t>24% exited within 10 days of the referral</a:t>
          </a:r>
        </a:p>
      </dgm:t>
    </dgm:pt>
    <dgm:pt modelId="{1E4026D5-EF64-439F-A263-32A44F87FCB2}" type="parTrans" cxnId="{69284D82-2C50-4A39-B33C-85B22323BA05}">
      <dgm:prSet/>
      <dgm:spPr/>
      <dgm:t>
        <a:bodyPr/>
        <a:lstStyle/>
        <a:p>
          <a:endParaRPr lang="en-US">
            <a:solidFill>
              <a:schemeClr val="tx1"/>
            </a:solidFill>
          </a:endParaRPr>
        </a:p>
      </dgm:t>
    </dgm:pt>
    <dgm:pt modelId="{657CA389-4036-4102-AE85-342F75C6FA12}" type="sibTrans" cxnId="{69284D82-2C50-4A39-B33C-85B22323BA05}">
      <dgm:prSet/>
      <dgm:spPr/>
      <dgm:t>
        <a:bodyPr/>
        <a:lstStyle/>
        <a:p>
          <a:endParaRPr lang="en-US">
            <a:solidFill>
              <a:schemeClr val="tx1"/>
            </a:solidFill>
          </a:endParaRPr>
        </a:p>
      </dgm:t>
    </dgm:pt>
    <dgm:pt modelId="{C915098A-7107-4A4E-87F5-4B71F4362261}" type="pres">
      <dgm:prSet presAssocID="{EE3B66DA-2175-4494-9AF7-7ED5CFF01702}" presName="linear" presStyleCnt="0">
        <dgm:presLayoutVars>
          <dgm:animLvl val="lvl"/>
          <dgm:resizeHandles val="exact"/>
        </dgm:presLayoutVars>
      </dgm:prSet>
      <dgm:spPr/>
    </dgm:pt>
    <dgm:pt modelId="{22DCF74A-042E-47D4-9B6B-A47AE50A7074}" type="pres">
      <dgm:prSet presAssocID="{4A655425-BA44-41E0-BAAF-F93F7CDC952F}" presName="parentText" presStyleLbl="node1" presStyleIdx="0" presStyleCnt="4">
        <dgm:presLayoutVars>
          <dgm:chMax val="0"/>
          <dgm:bulletEnabled val="1"/>
        </dgm:presLayoutVars>
      </dgm:prSet>
      <dgm:spPr/>
    </dgm:pt>
    <dgm:pt modelId="{99E64259-D004-48F0-B2F1-43AA4F027DF4}" type="pres">
      <dgm:prSet presAssocID="{69A78218-1985-4E83-B5CF-9DD58D528BC8}" presName="spacer" presStyleCnt="0"/>
      <dgm:spPr/>
    </dgm:pt>
    <dgm:pt modelId="{8499EF25-317B-4BFB-94B1-E1618AF98D04}" type="pres">
      <dgm:prSet presAssocID="{1C89ACAF-A683-4FEA-9B20-78B35CA011E7}" presName="parentText" presStyleLbl="node1" presStyleIdx="1" presStyleCnt="4">
        <dgm:presLayoutVars>
          <dgm:chMax val="0"/>
          <dgm:bulletEnabled val="1"/>
        </dgm:presLayoutVars>
      </dgm:prSet>
      <dgm:spPr/>
    </dgm:pt>
    <dgm:pt modelId="{A3B9CD1C-0D0E-4C82-B20A-9EF60515B9F6}" type="pres">
      <dgm:prSet presAssocID="{6991F3E7-3F57-429A-B261-77CF72832682}" presName="spacer" presStyleCnt="0"/>
      <dgm:spPr/>
    </dgm:pt>
    <dgm:pt modelId="{7B142AD5-4885-4AE7-A109-3BBBB590FE89}" type="pres">
      <dgm:prSet presAssocID="{D5881290-B1B1-4F7E-B2DC-B0169396237B}" presName="parentText" presStyleLbl="node1" presStyleIdx="2" presStyleCnt="4">
        <dgm:presLayoutVars>
          <dgm:chMax val="0"/>
          <dgm:bulletEnabled val="1"/>
        </dgm:presLayoutVars>
      </dgm:prSet>
      <dgm:spPr/>
    </dgm:pt>
    <dgm:pt modelId="{89171282-6DA3-4F02-AF2B-0DBC707E43D5}" type="pres">
      <dgm:prSet presAssocID="{00040420-3665-463F-9EA5-A2BA49423C0B}" presName="spacer" presStyleCnt="0"/>
      <dgm:spPr/>
    </dgm:pt>
    <dgm:pt modelId="{DD7EF2F5-FE32-4E17-8F62-CC368E09856A}" type="pres">
      <dgm:prSet presAssocID="{E850E38D-4D02-4066-8C85-CB1D1485F029}" presName="parentText" presStyleLbl="node1" presStyleIdx="3" presStyleCnt="4">
        <dgm:presLayoutVars>
          <dgm:chMax val="0"/>
          <dgm:bulletEnabled val="1"/>
        </dgm:presLayoutVars>
      </dgm:prSet>
      <dgm:spPr/>
    </dgm:pt>
  </dgm:ptLst>
  <dgm:cxnLst>
    <dgm:cxn modelId="{6DBF8719-C6B4-4BD4-96D5-8D9364A4DC35}" type="presOf" srcId="{4A655425-BA44-41E0-BAAF-F93F7CDC952F}" destId="{22DCF74A-042E-47D4-9B6B-A47AE50A7074}" srcOrd="0" destOrd="0" presId="urn:microsoft.com/office/officeart/2005/8/layout/vList2"/>
    <dgm:cxn modelId="{50323821-B42A-4560-AF08-654DDC6A11F0}" srcId="{EE3B66DA-2175-4494-9AF7-7ED5CFF01702}" destId="{4A655425-BA44-41E0-BAAF-F93F7CDC952F}" srcOrd="0" destOrd="0" parTransId="{92200AD4-7672-4F37-BF5D-EE166729C6C2}" sibTransId="{69A78218-1985-4E83-B5CF-9DD58D528BC8}"/>
    <dgm:cxn modelId="{AC2AAF37-9455-4D6F-9C3F-7499FDDEAF29}" srcId="{EE3B66DA-2175-4494-9AF7-7ED5CFF01702}" destId="{1C89ACAF-A683-4FEA-9B20-78B35CA011E7}" srcOrd="1" destOrd="0" parTransId="{132647D7-DBAB-4D7F-B856-8985E4C35A23}" sibTransId="{6991F3E7-3F57-429A-B261-77CF72832682}"/>
    <dgm:cxn modelId="{271B1F72-6387-494C-8AE8-8C4EBB2DA1EB}" type="presOf" srcId="{E850E38D-4D02-4066-8C85-CB1D1485F029}" destId="{DD7EF2F5-FE32-4E17-8F62-CC368E09856A}" srcOrd="0" destOrd="0" presId="urn:microsoft.com/office/officeart/2005/8/layout/vList2"/>
    <dgm:cxn modelId="{69284D82-2C50-4A39-B33C-85B22323BA05}" srcId="{EE3B66DA-2175-4494-9AF7-7ED5CFF01702}" destId="{E850E38D-4D02-4066-8C85-CB1D1485F029}" srcOrd="3" destOrd="0" parTransId="{1E4026D5-EF64-439F-A263-32A44F87FCB2}" sibTransId="{657CA389-4036-4102-AE85-342F75C6FA12}"/>
    <dgm:cxn modelId="{4ABA9582-7BBF-4E12-A7CB-D1EB7D51FA34}" type="presOf" srcId="{EE3B66DA-2175-4494-9AF7-7ED5CFF01702}" destId="{C915098A-7107-4A4E-87F5-4B71F4362261}" srcOrd="0" destOrd="0" presId="urn:microsoft.com/office/officeart/2005/8/layout/vList2"/>
    <dgm:cxn modelId="{C0362F87-38E8-4E36-8CA6-B4B9C7460E35}" type="presOf" srcId="{1C89ACAF-A683-4FEA-9B20-78B35CA011E7}" destId="{8499EF25-317B-4BFB-94B1-E1618AF98D04}" srcOrd="0" destOrd="0" presId="urn:microsoft.com/office/officeart/2005/8/layout/vList2"/>
    <dgm:cxn modelId="{900247D6-632D-4DD1-90E0-D8C67C3E65ED}" srcId="{EE3B66DA-2175-4494-9AF7-7ED5CFF01702}" destId="{D5881290-B1B1-4F7E-B2DC-B0169396237B}" srcOrd="2" destOrd="0" parTransId="{47A43559-2296-4CA0-8A20-E940F24E69EC}" sibTransId="{00040420-3665-463F-9EA5-A2BA49423C0B}"/>
    <dgm:cxn modelId="{3CB4D1F0-AC10-4836-94B6-BACF73E713E9}" type="presOf" srcId="{D5881290-B1B1-4F7E-B2DC-B0169396237B}" destId="{7B142AD5-4885-4AE7-A109-3BBBB590FE89}" srcOrd="0" destOrd="0" presId="urn:microsoft.com/office/officeart/2005/8/layout/vList2"/>
    <dgm:cxn modelId="{B7DBB4C4-0713-4C24-BC89-92F489E0EF8B}" type="presParOf" srcId="{C915098A-7107-4A4E-87F5-4B71F4362261}" destId="{22DCF74A-042E-47D4-9B6B-A47AE50A7074}" srcOrd="0" destOrd="0" presId="urn:microsoft.com/office/officeart/2005/8/layout/vList2"/>
    <dgm:cxn modelId="{1AF4FE73-9C8A-4428-AC3A-774AC649391A}" type="presParOf" srcId="{C915098A-7107-4A4E-87F5-4B71F4362261}" destId="{99E64259-D004-48F0-B2F1-43AA4F027DF4}" srcOrd="1" destOrd="0" presId="urn:microsoft.com/office/officeart/2005/8/layout/vList2"/>
    <dgm:cxn modelId="{979ECCBC-44AC-4FB2-AB2D-7DA8A76DADBB}" type="presParOf" srcId="{C915098A-7107-4A4E-87F5-4B71F4362261}" destId="{8499EF25-317B-4BFB-94B1-E1618AF98D04}" srcOrd="2" destOrd="0" presId="urn:microsoft.com/office/officeart/2005/8/layout/vList2"/>
    <dgm:cxn modelId="{FEB8496D-8D41-4D98-84DB-B65EE37CCA82}" type="presParOf" srcId="{C915098A-7107-4A4E-87F5-4B71F4362261}" destId="{A3B9CD1C-0D0E-4C82-B20A-9EF60515B9F6}" srcOrd="3" destOrd="0" presId="urn:microsoft.com/office/officeart/2005/8/layout/vList2"/>
    <dgm:cxn modelId="{3101F117-87F0-450C-8273-18EEBEC1CB95}" type="presParOf" srcId="{C915098A-7107-4A4E-87F5-4B71F4362261}" destId="{7B142AD5-4885-4AE7-A109-3BBBB590FE89}" srcOrd="4" destOrd="0" presId="urn:microsoft.com/office/officeart/2005/8/layout/vList2"/>
    <dgm:cxn modelId="{AEAB364D-93B3-439E-8921-E5EAA388716A}" type="presParOf" srcId="{C915098A-7107-4A4E-87F5-4B71F4362261}" destId="{89171282-6DA3-4F02-AF2B-0DBC707E43D5}" srcOrd="5" destOrd="0" presId="urn:microsoft.com/office/officeart/2005/8/layout/vList2"/>
    <dgm:cxn modelId="{90283FBE-7D03-49D2-8944-3A37DB7AA887}" type="presParOf" srcId="{C915098A-7107-4A4E-87F5-4B71F4362261}" destId="{DD7EF2F5-FE32-4E17-8F62-CC368E09856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B66DA-2175-4494-9AF7-7ED5CFF01702}"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D5881290-B1B1-4F7E-B2DC-B0169396237B}">
      <dgm:prSet phldrT="[Text]" phldr="0"/>
      <dgm:spPr/>
      <dgm:t>
        <a:bodyPr/>
        <a:lstStyle/>
        <a:p>
          <a:r>
            <a:rPr lang="en-US" dirty="0">
              <a:solidFill>
                <a:schemeClr val="tx1"/>
              </a:solidFill>
            </a:rPr>
            <a:t>Percent of children enrolled varies by Health district, ranging from 26% to 46%</a:t>
          </a:r>
        </a:p>
        <a:p>
          <a:r>
            <a:rPr lang="en-US" dirty="0">
              <a:solidFill>
                <a:schemeClr val="tx1"/>
              </a:solidFill>
            </a:rPr>
            <a:t>Percent of children enrolled varies by referral source:</a:t>
          </a:r>
        </a:p>
      </dgm:t>
    </dgm:pt>
    <dgm:pt modelId="{47A43559-2296-4CA0-8A20-E940F24E69EC}" type="parTrans" cxnId="{900247D6-632D-4DD1-90E0-D8C67C3E65ED}">
      <dgm:prSet/>
      <dgm:spPr/>
      <dgm:t>
        <a:bodyPr/>
        <a:lstStyle/>
        <a:p>
          <a:endParaRPr lang="en-US">
            <a:solidFill>
              <a:schemeClr val="tx1"/>
            </a:solidFill>
          </a:endParaRPr>
        </a:p>
      </dgm:t>
    </dgm:pt>
    <dgm:pt modelId="{00040420-3665-463F-9EA5-A2BA49423C0B}" type="sibTrans" cxnId="{900247D6-632D-4DD1-90E0-D8C67C3E65ED}">
      <dgm:prSet/>
      <dgm:spPr/>
      <dgm:t>
        <a:bodyPr/>
        <a:lstStyle/>
        <a:p>
          <a:endParaRPr lang="en-US">
            <a:solidFill>
              <a:schemeClr val="tx1"/>
            </a:solidFill>
          </a:endParaRPr>
        </a:p>
      </dgm:t>
    </dgm:pt>
    <dgm:pt modelId="{28B4800D-715C-48EB-8FC3-038330296A9F}">
      <dgm:prSet phldrT="[Text]" phldr="0"/>
      <dgm:spPr/>
      <dgm:t>
        <a:bodyPr/>
        <a:lstStyle/>
        <a:p>
          <a:r>
            <a:rPr lang="en-US" dirty="0">
              <a:solidFill>
                <a:schemeClr val="tx1"/>
              </a:solidFill>
            </a:rPr>
            <a:t>40% of children received speech-language services</a:t>
          </a:r>
        </a:p>
        <a:p>
          <a:r>
            <a:rPr lang="en-US" dirty="0">
              <a:solidFill>
                <a:schemeClr val="tx1"/>
              </a:solidFill>
            </a:rPr>
            <a:t>22% received child development services</a:t>
          </a:r>
          <a:endParaRPr lang="en-US" i="1" dirty="0">
            <a:solidFill>
              <a:schemeClr val="tx1"/>
            </a:solidFill>
          </a:endParaRPr>
        </a:p>
      </dgm:t>
    </dgm:pt>
    <dgm:pt modelId="{803126BB-2361-481C-ADF5-1CCDD7A1ED60}" type="parTrans" cxnId="{45588684-6CCC-40B1-B278-D30B6BD52718}">
      <dgm:prSet/>
      <dgm:spPr/>
      <dgm:t>
        <a:bodyPr/>
        <a:lstStyle/>
        <a:p>
          <a:endParaRPr lang="en-US"/>
        </a:p>
      </dgm:t>
    </dgm:pt>
    <dgm:pt modelId="{9C1912EC-FF3A-4FC0-9224-825A54595B9C}" type="sibTrans" cxnId="{45588684-6CCC-40B1-B278-D30B6BD52718}">
      <dgm:prSet/>
      <dgm:spPr/>
      <dgm:t>
        <a:bodyPr/>
        <a:lstStyle/>
        <a:p>
          <a:endParaRPr lang="en-US"/>
        </a:p>
      </dgm:t>
    </dgm:pt>
    <dgm:pt modelId="{1C89ACAF-A683-4FEA-9B20-78B35CA011E7}">
      <dgm:prSet phldrT="[Text]" phldr="0"/>
      <dgm:spPr/>
      <dgm:t>
        <a:bodyPr/>
        <a:lstStyle/>
        <a:p>
          <a:r>
            <a:rPr lang="en-US" dirty="0">
              <a:solidFill>
                <a:schemeClr val="tx1"/>
              </a:solidFill>
            </a:rPr>
            <a:t>Across OK, 36% of children referred enrolled (received services via an IFSP)</a:t>
          </a:r>
        </a:p>
      </dgm:t>
    </dgm:pt>
    <dgm:pt modelId="{6991F3E7-3F57-429A-B261-77CF72832682}" type="sibTrans" cxnId="{AC2AAF37-9455-4D6F-9C3F-7499FDDEAF29}">
      <dgm:prSet/>
      <dgm:spPr/>
      <dgm:t>
        <a:bodyPr/>
        <a:lstStyle/>
        <a:p>
          <a:endParaRPr lang="en-US">
            <a:solidFill>
              <a:schemeClr val="tx1"/>
            </a:solidFill>
          </a:endParaRPr>
        </a:p>
      </dgm:t>
    </dgm:pt>
    <dgm:pt modelId="{132647D7-DBAB-4D7F-B856-8985E4C35A23}" type="parTrans" cxnId="{AC2AAF37-9455-4D6F-9C3F-7499FDDEAF29}">
      <dgm:prSet/>
      <dgm:spPr/>
      <dgm:t>
        <a:bodyPr/>
        <a:lstStyle/>
        <a:p>
          <a:endParaRPr lang="en-US">
            <a:solidFill>
              <a:schemeClr val="tx1"/>
            </a:solidFill>
          </a:endParaRPr>
        </a:p>
      </dgm:t>
    </dgm:pt>
    <dgm:pt modelId="{966BCFF2-FEE3-4D3D-A334-C473A073C465}">
      <dgm:prSet phldrT="[Text]" custT="1"/>
      <dgm:spPr/>
      <dgm:t>
        <a:bodyPr anchor="ctr"/>
        <a:lstStyle/>
        <a:p>
          <a:r>
            <a:rPr lang="en-US" sz="2000" dirty="0">
              <a:solidFill>
                <a:schemeClr val="tx1"/>
              </a:solidFill>
            </a:rPr>
            <a:t>DHS: 12%</a:t>
          </a:r>
        </a:p>
      </dgm:t>
    </dgm:pt>
    <dgm:pt modelId="{037A4261-EE46-46DC-ADC8-FC044C97D2AD}" type="parTrans" cxnId="{29708336-DB98-4100-9DA0-94B0201E5394}">
      <dgm:prSet/>
      <dgm:spPr/>
      <dgm:t>
        <a:bodyPr/>
        <a:lstStyle/>
        <a:p>
          <a:endParaRPr lang="en-US"/>
        </a:p>
      </dgm:t>
    </dgm:pt>
    <dgm:pt modelId="{1515103C-95FF-4393-BD6C-B0FBFABD62DA}" type="sibTrans" cxnId="{29708336-DB98-4100-9DA0-94B0201E5394}">
      <dgm:prSet/>
      <dgm:spPr/>
      <dgm:t>
        <a:bodyPr/>
        <a:lstStyle/>
        <a:p>
          <a:endParaRPr lang="en-US"/>
        </a:p>
      </dgm:t>
    </dgm:pt>
    <dgm:pt modelId="{F0C372DE-38E3-45DB-A74D-66CCF1F42380}">
      <dgm:prSet custT="1"/>
      <dgm:spPr/>
      <dgm:t>
        <a:bodyPr anchor="ctr"/>
        <a:lstStyle/>
        <a:p>
          <a:r>
            <a:rPr lang="en-US" sz="2000" dirty="0">
              <a:solidFill>
                <a:schemeClr val="tx1"/>
              </a:solidFill>
            </a:rPr>
            <a:t>Medical provider: 37%</a:t>
          </a:r>
        </a:p>
      </dgm:t>
    </dgm:pt>
    <dgm:pt modelId="{2530F6E1-C885-4569-97CB-1A618203B673}" type="parTrans" cxnId="{B8987FAD-CC89-4307-ABC2-000FE455D084}">
      <dgm:prSet/>
      <dgm:spPr/>
      <dgm:t>
        <a:bodyPr/>
        <a:lstStyle/>
        <a:p>
          <a:endParaRPr lang="en-US"/>
        </a:p>
      </dgm:t>
    </dgm:pt>
    <dgm:pt modelId="{EF7E8A9A-3101-43C2-8ACD-32FA70611CC1}" type="sibTrans" cxnId="{B8987FAD-CC89-4307-ABC2-000FE455D084}">
      <dgm:prSet/>
      <dgm:spPr/>
      <dgm:t>
        <a:bodyPr/>
        <a:lstStyle/>
        <a:p>
          <a:endParaRPr lang="en-US"/>
        </a:p>
      </dgm:t>
    </dgm:pt>
    <dgm:pt modelId="{B90F7E34-C983-4255-9ACD-8C98A577B76D}">
      <dgm:prSet custT="1"/>
      <dgm:spPr/>
      <dgm:t>
        <a:bodyPr anchor="ctr"/>
        <a:lstStyle/>
        <a:p>
          <a:r>
            <a:rPr lang="en-US" sz="2000" dirty="0">
              <a:solidFill>
                <a:schemeClr val="tx1"/>
              </a:solidFill>
            </a:rPr>
            <a:t>Other family: 46%</a:t>
          </a:r>
        </a:p>
      </dgm:t>
    </dgm:pt>
    <dgm:pt modelId="{695F1EC1-62E5-441C-A6A5-508497461F3B}" type="parTrans" cxnId="{DB10F1C3-D58C-47A0-8BD9-B77324473B95}">
      <dgm:prSet/>
      <dgm:spPr/>
      <dgm:t>
        <a:bodyPr/>
        <a:lstStyle/>
        <a:p>
          <a:endParaRPr lang="en-US"/>
        </a:p>
      </dgm:t>
    </dgm:pt>
    <dgm:pt modelId="{0B4EA0F0-24BD-4CB3-910F-9B10DFEC441F}" type="sibTrans" cxnId="{DB10F1C3-D58C-47A0-8BD9-B77324473B95}">
      <dgm:prSet/>
      <dgm:spPr/>
      <dgm:t>
        <a:bodyPr/>
        <a:lstStyle/>
        <a:p>
          <a:endParaRPr lang="en-US"/>
        </a:p>
      </dgm:t>
    </dgm:pt>
    <dgm:pt modelId="{FFAB1306-BCF7-429E-8821-4CE737D87B0A}">
      <dgm:prSet custT="1"/>
      <dgm:spPr/>
      <dgm:t>
        <a:bodyPr anchor="ctr"/>
        <a:lstStyle/>
        <a:p>
          <a:r>
            <a:rPr lang="en-US" sz="2000" dirty="0">
              <a:solidFill>
                <a:schemeClr val="tx1"/>
              </a:solidFill>
            </a:rPr>
            <a:t>Parent (not foster): 54%</a:t>
          </a:r>
        </a:p>
      </dgm:t>
    </dgm:pt>
    <dgm:pt modelId="{AAC71194-6E17-44F9-9125-C80EB71653CA}" type="parTrans" cxnId="{05914EE6-B5CE-47EE-B529-E97B58617926}">
      <dgm:prSet/>
      <dgm:spPr/>
      <dgm:t>
        <a:bodyPr/>
        <a:lstStyle/>
        <a:p>
          <a:endParaRPr lang="en-US"/>
        </a:p>
      </dgm:t>
    </dgm:pt>
    <dgm:pt modelId="{DAB5BEC5-EDF5-4EE6-AF05-32E8B142AD34}" type="sibTrans" cxnId="{05914EE6-B5CE-47EE-B529-E97B58617926}">
      <dgm:prSet/>
      <dgm:spPr/>
      <dgm:t>
        <a:bodyPr/>
        <a:lstStyle/>
        <a:p>
          <a:endParaRPr lang="en-US"/>
        </a:p>
      </dgm:t>
    </dgm:pt>
    <dgm:pt modelId="{FBA46688-626D-400F-9ABD-AC624BAD58D6}">
      <dgm:prSet phldrT="[Text]" phldr="0"/>
      <dgm:spPr/>
      <dgm:t>
        <a:bodyPr/>
        <a:lstStyle/>
        <a:p>
          <a:r>
            <a:rPr lang="en-US" i="0" dirty="0">
              <a:solidFill>
                <a:schemeClr val="tx1"/>
              </a:solidFill>
            </a:rPr>
            <a:t>Across all services, children average 2 visits per month per service</a:t>
          </a:r>
        </a:p>
      </dgm:t>
    </dgm:pt>
    <dgm:pt modelId="{66AE65B6-829B-45C5-98A4-1A91CF13C332}" type="parTrans" cxnId="{3F48D684-1373-4647-B995-A0DA6DB29FD6}">
      <dgm:prSet/>
      <dgm:spPr/>
      <dgm:t>
        <a:bodyPr/>
        <a:lstStyle/>
        <a:p>
          <a:endParaRPr lang="en-US"/>
        </a:p>
      </dgm:t>
    </dgm:pt>
    <dgm:pt modelId="{05249E5F-D19D-4E04-961A-6E25BCF76C5E}" type="sibTrans" cxnId="{3F48D684-1373-4647-B995-A0DA6DB29FD6}">
      <dgm:prSet/>
      <dgm:spPr/>
      <dgm:t>
        <a:bodyPr/>
        <a:lstStyle/>
        <a:p>
          <a:endParaRPr lang="en-US"/>
        </a:p>
      </dgm:t>
    </dgm:pt>
    <dgm:pt modelId="{AA8E3A86-8865-45B9-9F51-FE4FE896C3F3}" type="pres">
      <dgm:prSet presAssocID="{EE3B66DA-2175-4494-9AF7-7ED5CFF01702}" presName="linear" presStyleCnt="0">
        <dgm:presLayoutVars>
          <dgm:animLvl val="lvl"/>
          <dgm:resizeHandles val="exact"/>
        </dgm:presLayoutVars>
      </dgm:prSet>
      <dgm:spPr/>
    </dgm:pt>
    <dgm:pt modelId="{ACB1280E-59FE-43FD-A959-DC7A3831C1AC}" type="pres">
      <dgm:prSet presAssocID="{1C89ACAF-A683-4FEA-9B20-78B35CA011E7}" presName="parentText" presStyleLbl="node1" presStyleIdx="0" presStyleCnt="3">
        <dgm:presLayoutVars>
          <dgm:chMax val="0"/>
          <dgm:bulletEnabled val="1"/>
        </dgm:presLayoutVars>
      </dgm:prSet>
      <dgm:spPr/>
    </dgm:pt>
    <dgm:pt modelId="{AAA2486D-8A9B-4F82-894F-99AB25FED6BD}" type="pres">
      <dgm:prSet presAssocID="{6991F3E7-3F57-429A-B261-77CF72832682}" presName="spacer" presStyleCnt="0"/>
      <dgm:spPr/>
    </dgm:pt>
    <dgm:pt modelId="{23581443-7B87-4CD6-A9BC-E2F2042EB4CF}" type="pres">
      <dgm:prSet presAssocID="{D5881290-B1B1-4F7E-B2DC-B0169396237B}" presName="parentText" presStyleLbl="node1" presStyleIdx="1" presStyleCnt="3">
        <dgm:presLayoutVars>
          <dgm:chMax val="0"/>
          <dgm:bulletEnabled val="1"/>
        </dgm:presLayoutVars>
      </dgm:prSet>
      <dgm:spPr/>
    </dgm:pt>
    <dgm:pt modelId="{FF9CB24B-2650-45AB-B060-4C971ABE22AC}" type="pres">
      <dgm:prSet presAssocID="{D5881290-B1B1-4F7E-B2DC-B0169396237B}" presName="childText" presStyleLbl="revTx" presStyleIdx="0" presStyleCnt="2" custScaleY="108888">
        <dgm:presLayoutVars>
          <dgm:bulletEnabled val="1"/>
        </dgm:presLayoutVars>
      </dgm:prSet>
      <dgm:spPr/>
    </dgm:pt>
    <dgm:pt modelId="{3ABE4F7D-14C8-42EF-8B47-976F765ECC62}" type="pres">
      <dgm:prSet presAssocID="{28B4800D-715C-48EB-8FC3-038330296A9F}" presName="parentText" presStyleLbl="node1" presStyleIdx="2" presStyleCnt="3">
        <dgm:presLayoutVars>
          <dgm:chMax val="0"/>
          <dgm:bulletEnabled val="1"/>
        </dgm:presLayoutVars>
      </dgm:prSet>
      <dgm:spPr/>
    </dgm:pt>
    <dgm:pt modelId="{FD5D3B2F-2C37-4762-8C17-C770AB207D3D}" type="pres">
      <dgm:prSet presAssocID="{28B4800D-715C-48EB-8FC3-038330296A9F}" presName="childText" presStyleLbl="revTx" presStyleIdx="1" presStyleCnt="2">
        <dgm:presLayoutVars>
          <dgm:bulletEnabled val="1"/>
        </dgm:presLayoutVars>
      </dgm:prSet>
      <dgm:spPr/>
    </dgm:pt>
  </dgm:ptLst>
  <dgm:cxnLst>
    <dgm:cxn modelId="{7D217E30-09CB-4E95-98B0-765504FE986E}" type="presOf" srcId="{28B4800D-715C-48EB-8FC3-038330296A9F}" destId="{3ABE4F7D-14C8-42EF-8B47-976F765ECC62}" srcOrd="0" destOrd="0" presId="urn:microsoft.com/office/officeart/2005/8/layout/vList2"/>
    <dgm:cxn modelId="{29708336-DB98-4100-9DA0-94B0201E5394}" srcId="{D5881290-B1B1-4F7E-B2DC-B0169396237B}" destId="{966BCFF2-FEE3-4D3D-A334-C473A073C465}" srcOrd="0" destOrd="0" parTransId="{037A4261-EE46-46DC-ADC8-FC044C97D2AD}" sibTransId="{1515103C-95FF-4393-BD6C-B0FBFABD62DA}"/>
    <dgm:cxn modelId="{AC2AAF37-9455-4D6F-9C3F-7499FDDEAF29}" srcId="{EE3B66DA-2175-4494-9AF7-7ED5CFF01702}" destId="{1C89ACAF-A683-4FEA-9B20-78B35CA011E7}" srcOrd="0" destOrd="0" parTransId="{132647D7-DBAB-4D7F-B856-8985E4C35A23}" sibTransId="{6991F3E7-3F57-429A-B261-77CF72832682}"/>
    <dgm:cxn modelId="{6698D44E-2D40-42E6-99E7-FC128B0379DF}" type="presOf" srcId="{FBA46688-626D-400F-9ABD-AC624BAD58D6}" destId="{FD5D3B2F-2C37-4762-8C17-C770AB207D3D}" srcOrd="0" destOrd="0" presId="urn:microsoft.com/office/officeart/2005/8/layout/vList2"/>
    <dgm:cxn modelId="{D9C2A555-30E0-4EE7-BC5F-51ACD7483794}" type="presOf" srcId="{D5881290-B1B1-4F7E-B2DC-B0169396237B}" destId="{23581443-7B87-4CD6-A9BC-E2F2042EB4CF}" srcOrd="0" destOrd="0" presId="urn:microsoft.com/office/officeart/2005/8/layout/vList2"/>
    <dgm:cxn modelId="{62D91678-622A-4182-9427-9E97633D58B5}" type="presOf" srcId="{B90F7E34-C983-4255-9ACD-8C98A577B76D}" destId="{FF9CB24B-2650-45AB-B060-4C971ABE22AC}" srcOrd="0" destOrd="2" presId="urn:microsoft.com/office/officeart/2005/8/layout/vList2"/>
    <dgm:cxn modelId="{45588684-6CCC-40B1-B278-D30B6BD52718}" srcId="{EE3B66DA-2175-4494-9AF7-7ED5CFF01702}" destId="{28B4800D-715C-48EB-8FC3-038330296A9F}" srcOrd="2" destOrd="0" parTransId="{803126BB-2361-481C-ADF5-1CCDD7A1ED60}" sibTransId="{9C1912EC-FF3A-4FC0-9224-825A54595B9C}"/>
    <dgm:cxn modelId="{3F48D684-1373-4647-B995-A0DA6DB29FD6}" srcId="{28B4800D-715C-48EB-8FC3-038330296A9F}" destId="{FBA46688-626D-400F-9ABD-AC624BAD58D6}" srcOrd="0" destOrd="0" parTransId="{66AE65B6-829B-45C5-98A4-1A91CF13C332}" sibTransId="{05249E5F-D19D-4E04-961A-6E25BCF76C5E}"/>
    <dgm:cxn modelId="{1083BC9C-2FE8-4367-B4E2-03746EBF97E8}" type="presOf" srcId="{EE3B66DA-2175-4494-9AF7-7ED5CFF01702}" destId="{AA8E3A86-8865-45B9-9F51-FE4FE896C3F3}" srcOrd="0" destOrd="0" presId="urn:microsoft.com/office/officeart/2005/8/layout/vList2"/>
    <dgm:cxn modelId="{879208A1-A245-4743-A08D-B652AB87069F}" type="presOf" srcId="{F0C372DE-38E3-45DB-A74D-66CCF1F42380}" destId="{FF9CB24B-2650-45AB-B060-4C971ABE22AC}" srcOrd="0" destOrd="1" presId="urn:microsoft.com/office/officeart/2005/8/layout/vList2"/>
    <dgm:cxn modelId="{B8987FAD-CC89-4307-ABC2-000FE455D084}" srcId="{D5881290-B1B1-4F7E-B2DC-B0169396237B}" destId="{F0C372DE-38E3-45DB-A74D-66CCF1F42380}" srcOrd="1" destOrd="0" parTransId="{2530F6E1-C885-4569-97CB-1A618203B673}" sibTransId="{EF7E8A9A-3101-43C2-8ACD-32FA70611CC1}"/>
    <dgm:cxn modelId="{E90546C0-D52F-40BC-9881-3FC47EF45D37}" type="presOf" srcId="{1C89ACAF-A683-4FEA-9B20-78B35CA011E7}" destId="{ACB1280E-59FE-43FD-A959-DC7A3831C1AC}" srcOrd="0" destOrd="0" presId="urn:microsoft.com/office/officeart/2005/8/layout/vList2"/>
    <dgm:cxn modelId="{DB10F1C3-D58C-47A0-8BD9-B77324473B95}" srcId="{D5881290-B1B1-4F7E-B2DC-B0169396237B}" destId="{B90F7E34-C983-4255-9ACD-8C98A577B76D}" srcOrd="2" destOrd="0" parTransId="{695F1EC1-62E5-441C-A6A5-508497461F3B}" sibTransId="{0B4EA0F0-24BD-4CB3-910F-9B10DFEC441F}"/>
    <dgm:cxn modelId="{900247D6-632D-4DD1-90E0-D8C67C3E65ED}" srcId="{EE3B66DA-2175-4494-9AF7-7ED5CFF01702}" destId="{D5881290-B1B1-4F7E-B2DC-B0169396237B}" srcOrd="1" destOrd="0" parTransId="{47A43559-2296-4CA0-8A20-E940F24E69EC}" sibTransId="{00040420-3665-463F-9EA5-A2BA49423C0B}"/>
    <dgm:cxn modelId="{05914EE6-B5CE-47EE-B529-E97B58617926}" srcId="{D5881290-B1B1-4F7E-B2DC-B0169396237B}" destId="{FFAB1306-BCF7-429E-8821-4CE737D87B0A}" srcOrd="3" destOrd="0" parTransId="{AAC71194-6E17-44F9-9125-C80EB71653CA}" sibTransId="{DAB5BEC5-EDF5-4EE6-AF05-32E8B142AD34}"/>
    <dgm:cxn modelId="{A242C2F5-99E9-4120-B5A0-8503C13E4BBF}" type="presOf" srcId="{966BCFF2-FEE3-4D3D-A334-C473A073C465}" destId="{FF9CB24B-2650-45AB-B060-4C971ABE22AC}" srcOrd="0" destOrd="0" presId="urn:microsoft.com/office/officeart/2005/8/layout/vList2"/>
    <dgm:cxn modelId="{CB468EFF-14B8-460A-9492-F80BA052C52C}" type="presOf" srcId="{FFAB1306-BCF7-429E-8821-4CE737D87B0A}" destId="{FF9CB24B-2650-45AB-B060-4C971ABE22AC}" srcOrd="0" destOrd="3" presId="urn:microsoft.com/office/officeart/2005/8/layout/vList2"/>
    <dgm:cxn modelId="{C2F58355-203A-4388-86C8-CD3669EF94CC}" type="presParOf" srcId="{AA8E3A86-8865-45B9-9F51-FE4FE896C3F3}" destId="{ACB1280E-59FE-43FD-A959-DC7A3831C1AC}" srcOrd="0" destOrd="0" presId="urn:microsoft.com/office/officeart/2005/8/layout/vList2"/>
    <dgm:cxn modelId="{6111C6C9-00CD-4CB7-8ED7-8CD3A4C7897A}" type="presParOf" srcId="{AA8E3A86-8865-45B9-9F51-FE4FE896C3F3}" destId="{AAA2486D-8A9B-4F82-894F-99AB25FED6BD}" srcOrd="1" destOrd="0" presId="urn:microsoft.com/office/officeart/2005/8/layout/vList2"/>
    <dgm:cxn modelId="{3E4EE5C7-897C-4594-98A4-716B119050C0}" type="presParOf" srcId="{AA8E3A86-8865-45B9-9F51-FE4FE896C3F3}" destId="{23581443-7B87-4CD6-A9BC-E2F2042EB4CF}" srcOrd="2" destOrd="0" presId="urn:microsoft.com/office/officeart/2005/8/layout/vList2"/>
    <dgm:cxn modelId="{742DAB07-4BD8-4A65-8E6E-C046B3977449}" type="presParOf" srcId="{AA8E3A86-8865-45B9-9F51-FE4FE896C3F3}" destId="{FF9CB24B-2650-45AB-B060-4C971ABE22AC}" srcOrd="3" destOrd="0" presId="urn:microsoft.com/office/officeart/2005/8/layout/vList2"/>
    <dgm:cxn modelId="{E29351CB-9F8F-4CCD-9983-5DBA9691AFA8}" type="presParOf" srcId="{AA8E3A86-8865-45B9-9F51-FE4FE896C3F3}" destId="{3ABE4F7D-14C8-42EF-8B47-976F765ECC62}" srcOrd="4" destOrd="0" presId="urn:microsoft.com/office/officeart/2005/8/layout/vList2"/>
    <dgm:cxn modelId="{81810481-6B6B-4D1D-BA23-8309671487EB}" type="presParOf" srcId="{AA8E3A86-8865-45B9-9F51-FE4FE896C3F3}" destId="{FD5D3B2F-2C37-4762-8C17-C770AB207D3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3B66DA-2175-4494-9AF7-7ED5CFF01702}"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4A655425-BA44-41E0-BAAF-F93F7CDC952F}">
      <dgm:prSet phldrT="[Text]" phldr="0" custT="1"/>
      <dgm:spPr/>
      <dgm:t>
        <a:bodyPr/>
        <a:lstStyle/>
        <a:p>
          <a:r>
            <a:rPr lang="en-US" sz="2800" dirty="0">
              <a:solidFill>
                <a:schemeClr val="tx1"/>
              </a:solidFill>
            </a:rPr>
            <a:t>30% of service providers are contracted (the remainder are state personnel)</a:t>
          </a:r>
        </a:p>
      </dgm:t>
    </dgm:pt>
    <dgm:pt modelId="{92200AD4-7672-4F37-BF5D-EE166729C6C2}" type="parTrans" cxnId="{50323821-B42A-4560-AF08-654DDC6A11F0}">
      <dgm:prSet/>
      <dgm:spPr/>
      <dgm:t>
        <a:bodyPr/>
        <a:lstStyle/>
        <a:p>
          <a:endParaRPr lang="en-US">
            <a:solidFill>
              <a:schemeClr val="tx1"/>
            </a:solidFill>
          </a:endParaRPr>
        </a:p>
      </dgm:t>
    </dgm:pt>
    <dgm:pt modelId="{69A78218-1985-4E83-B5CF-9DD58D528BC8}" type="sibTrans" cxnId="{50323821-B42A-4560-AF08-654DDC6A11F0}">
      <dgm:prSet/>
      <dgm:spPr/>
      <dgm:t>
        <a:bodyPr/>
        <a:lstStyle/>
        <a:p>
          <a:endParaRPr lang="en-US">
            <a:solidFill>
              <a:schemeClr val="tx1"/>
            </a:solidFill>
          </a:endParaRPr>
        </a:p>
      </dgm:t>
    </dgm:pt>
    <dgm:pt modelId="{1C89ACAF-A683-4FEA-9B20-78B35CA011E7}">
      <dgm:prSet phldrT="[Text]" phldr="0" custT="1"/>
      <dgm:spPr/>
      <dgm:t>
        <a:bodyPr/>
        <a:lstStyle/>
        <a:p>
          <a:r>
            <a:rPr lang="en-US" sz="2800" dirty="0">
              <a:solidFill>
                <a:schemeClr val="tx1"/>
              </a:solidFill>
            </a:rPr>
            <a:t>Of 217 service providers:</a:t>
          </a:r>
        </a:p>
      </dgm:t>
    </dgm:pt>
    <dgm:pt modelId="{132647D7-DBAB-4D7F-B856-8985E4C35A23}" type="parTrans" cxnId="{AC2AAF37-9455-4D6F-9C3F-7499FDDEAF29}">
      <dgm:prSet/>
      <dgm:spPr/>
      <dgm:t>
        <a:bodyPr/>
        <a:lstStyle/>
        <a:p>
          <a:endParaRPr lang="en-US">
            <a:solidFill>
              <a:schemeClr val="tx1"/>
            </a:solidFill>
          </a:endParaRPr>
        </a:p>
      </dgm:t>
    </dgm:pt>
    <dgm:pt modelId="{6991F3E7-3F57-429A-B261-77CF72832682}" type="sibTrans" cxnId="{AC2AAF37-9455-4D6F-9C3F-7499FDDEAF29}">
      <dgm:prSet/>
      <dgm:spPr/>
      <dgm:t>
        <a:bodyPr/>
        <a:lstStyle/>
        <a:p>
          <a:endParaRPr lang="en-US">
            <a:solidFill>
              <a:schemeClr val="tx1"/>
            </a:solidFill>
          </a:endParaRPr>
        </a:p>
      </dgm:t>
    </dgm:pt>
    <dgm:pt modelId="{E850E38D-4D02-4066-8C85-CB1D1485F029}">
      <dgm:prSet phldrT="[Text]" phldr="0" custT="1"/>
      <dgm:spPr/>
      <dgm:t>
        <a:bodyPr/>
        <a:lstStyle/>
        <a:p>
          <a:r>
            <a:rPr lang="en-US" sz="2800" dirty="0">
              <a:solidFill>
                <a:schemeClr val="tx1"/>
              </a:solidFill>
            </a:rPr>
            <a:t>33% of all state personnel are resource coordinators</a:t>
          </a:r>
        </a:p>
      </dgm:t>
    </dgm:pt>
    <dgm:pt modelId="{1E4026D5-EF64-439F-A263-32A44F87FCB2}" type="parTrans" cxnId="{69284D82-2C50-4A39-B33C-85B22323BA05}">
      <dgm:prSet/>
      <dgm:spPr/>
      <dgm:t>
        <a:bodyPr/>
        <a:lstStyle/>
        <a:p>
          <a:endParaRPr lang="en-US">
            <a:solidFill>
              <a:schemeClr val="tx1"/>
            </a:solidFill>
          </a:endParaRPr>
        </a:p>
      </dgm:t>
    </dgm:pt>
    <dgm:pt modelId="{657CA389-4036-4102-AE85-342F75C6FA12}" type="sibTrans" cxnId="{69284D82-2C50-4A39-B33C-85B22323BA05}">
      <dgm:prSet/>
      <dgm:spPr/>
      <dgm:t>
        <a:bodyPr/>
        <a:lstStyle/>
        <a:p>
          <a:endParaRPr lang="en-US">
            <a:solidFill>
              <a:schemeClr val="tx1"/>
            </a:solidFill>
          </a:endParaRPr>
        </a:p>
      </dgm:t>
    </dgm:pt>
    <dgm:pt modelId="{6257487F-A1A1-4BFC-BDA9-F9CC57D06A1D}">
      <dgm:prSet phldrT="[Text]" phldr="0" custT="1"/>
      <dgm:spPr/>
      <dgm:t>
        <a:bodyPr anchor="ctr"/>
        <a:lstStyle/>
        <a:p>
          <a:r>
            <a:rPr lang="en-US" sz="2400" dirty="0">
              <a:solidFill>
                <a:schemeClr val="tx1"/>
              </a:solidFill>
            </a:rPr>
            <a:t>19% are Child Development Specialists</a:t>
          </a:r>
        </a:p>
      </dgm:t>
    </dgm:pt>
    <dgm:pt modelId="{C96D4768-A024-4EF8-8627-520ECD6BC08B}" type="parTrans" cxnId="{9B1A73D1-A86F-45CD-8E7E-E7886667DE13}">
      <dgm:prSet/>
      <dgm:spPr/>
      <dgm:t>
        <a:bodyPr/>
        <a:lstStyle/>
        <a:p>
          <a:endParaRPr lang="en-US"/>
        </a:p>
      </dgm:t>
    </dgm:pt>
    <dgm:pt modelId="{611CAEEE-F9F5-467B-994F-EECB0C711FE7}" type="sibTrans" cxnId="{9B1A73D1-A86F-45CD-8E7E-E7886667DE13}">
      <dgm:prSet/>
      <dgm:spPr/>
      <dgm:t>
        <a:bodyPr/>
        <a:lstStyle/>
        <a:p>
          <a:endParaRPr lang="en-US"/>
        </a:p>
      </dgm:t>
    </dgm:pt>
    <dgm:pt modelId="{DBE76ECC-A049-4976-99D3-2CBC4766B982}">
      <dgm:prSet phldrT="[Text]" phldr="0" custT="1"/>
      <dgm:spPr/>
      <dgm:t>
        <a:bodyPr anchor="ctr"/>
        <a:lstStyle/>
        <a:p>
          <a:r>
            <a:rPr lang="en-US" sz="2400" dirty="0">
              <a:solidFill>
                <a:schemeClr val="tx1"/>
              </a:solidFill>
            </a:rPr>
            <a:t>25% are Occupational or Physical Therapists</a:t>
          </a:r>
        </a:p>
      </dgm:t>
    </dgm:pt>
    <dgm:pt modelId="{3E7F9EA4-E856-4A0D-A7F9-C394B3E9699D}" type="parTrans" cxnId="{3F00D63B-F3F1-4E20-BFA3-FD19F92699F3}">
      <dgm:prSet/>
      <dgm:spPr/>
      <dgm:t>
        <a:bodyPr/>
        <a:lstStyle/>
        <a:p>
          <a:endParaRPr lang="en-US"/>
        </a:p>
      </dgm:t>
    </dgm:pt>
    <dgm:pt modelId="{561BA52B-1419-4681-8E41-28ADE79F313D}" type="sibTrans" cxnId="{3F00D63B-F3F1-4E20-BFA3-FD19F92699F3}">
      <dgm:prSet/>
      <dgm:spPr/>
      <dgm:t>
        <a:bodyPr/>
        <a:lstStyle/>
        <a:p>
          <a:endParaRPr lang="en-US"/>
        </a:p>
      </dgm:t>
    </dgm:pt>
    <dgm:pt modelId="{941FAB6D-3C3F-4D42-977C-C7566E3E5B42}">
      <dgm:prSet phldrT="[Text]" phldr="0" custT="1"/>
      <dgm:spPr/>
      <dgm:t>
        <a:bodyPr anchor="ctr"/>
        <a:lstStyle/>
        <a:p>
          <a:r>
            <a:rPr lang="en-US" sz="2400" dirty="0">
              <a:solidFill>
                <a:schemeClr val="tx1"/>
              </a:solidFill>
            </a:rPr>
            <a:t>37% are Speech-language Pathologists</a:t>
          </a:r>
        </a:p>
      </dgm:t>
    </dgm:pt>
    <dgm:pt modelId="{C06FD7B8-6BF7-48CA-B597-0F5467770116}" type="parTrans" cxnId="{6960D91C-DBDF-42AF-B74D-8B07720BA973}">
      <dgm:prSet/>
      <dgm:spPr/>
      <dgm:t>
        <a:bodyPr/>
        <a:lstStyle/>
        <a:p>
          <a:endParaRPr lang="en-US"/>
        </a:p>
      </dgm:t>
    </dgm:pt>
    <dgm:pt modelId="{AAFDC4E8-D501-4536-B05C-97BC579AC766}" type="sibTrans" cxnId="{6960D91C-DBDF-42AF-B74D-8B07720BA973}">
      <dgm:prSet/>
      <dgm:spPr/>
      <dgm:t>
        <a:bodyPr/>
        <a:lstStyle/>
        <a:p>
          <a:endParaRPr lang="en-US"/>
        </a:p>
      </dgm:t>
    </dgm:pt>
    <dgm:pt modelId="{C915098A-7107-4A4E-87F5-4B71F4362261}" type="pres">
      <dgm:prSet presAssocID="{EE3B66DA-2175-4494-9AF7-7ED5CFF01702}" presName="linear" presStyleCnt="0">
        <dgm:presLayoutVars>
          <dgm:animLvl val="lvl"/>
          <dgm:resizeHandles val="exact"/>
        </dgm:presLayoutVars>
      </dgm:prSet>
      <dgm:spPr/>
    </dgm:pt>
    <dgm:pt modelId="{22DCF74A-042E-47D4-9B6B-A47AE50A7074}" type="pres">
      <dgm:prSet presAssocID="{4A655425-BA44-41E0-BAAF-F93F7CDC952F}" presName="parentText" presStyleLbl="node1" presStyleIdx="0" presStyleCnt="3">
        <dgm:presLayoutVars>
          <dgm:chMax val="0"/>
          <dgm:bulletEnabled val="1"/>
        </dgm:presLayoutVars>
      </dgm:prSet>
      <dgm:spPr/>
    </dgm:pt>
    <dgm:pt modelId="{99E64259-D004-48F0-B2F1-43AA4F027DF4}" type="pres">
      <dgm:prSet presAssocID="{69A78218-1985-4E83-B5CF-9DD58D528BC8}" presName="spacer" presStyleCnt="0"/>
      <dgm:spPr/>
    </dgm:pt>
    <dgm:pt modelId="{8499EF25-317B-4BFB-94B1-E1618AF98D04}" type="pres">
      <dgm:prSet presAssocID="{1C89ACAF-A683-4FEA-9B20-78B35CA011E7}" presName="parentText" presStyleLbl="node1" presStyleIdx="1" presStyleCnt="3">
        <dgm:presLayoutVars>
          <dgm:chMax val="0"/>
          <dgm:bulletEnabled val="1"/>
        </dgm:presLayoutVars>
      </dgm:prSet>
      <dgm:spPr/>
    </dgm:pt>
    <dgm:pt modelId="{7A9CD655-2309-45ED-A8A0-F4A1609E0F77}" type="pres">
      <dgm:prSet presAssocID="{1C89ACAF-A683-4FEA-9B20-78B35CA011E7}" presName="childText" presStyleLbl="revTx" presStyleIdx="0" presStyleCnt="1" custScaleY="109472">
        <dgm:presLayoutVars>
          <dgm:bulletEnabled val="1"/>
        </dgm:presLayoutVars>
      </dgm:prSet>
      <dgm:spPr/>
    </dgm:pt>
    <dgm:pt modelId="{DD7EF2F5-FE32-4E17-8F62-CC368E09856A}" type="pres">
      <dgm:prSet presAssocID="{E850E38D-4D02-4066-8C85-CB1D1485F029}" presName="parentText" presStyleLbl="node1" presStyleIdx="2" presStyleCnt="3">
        <dgm:presLayoutVars>
          <dgm:chMax val="0"/>
          <dgm:bulletEnabled val="1"/>
        </dgm:presLayoutVars>
      </dgm:prSet>
      <dgm:spPr/>
    </dgm:pt>
  </dgm:ptLst>
  <dgm:cxnLst>
    <dgm:cxn modelId="{C5CE140A-F594-4555-9CFE-68A39614ABAF}" type="presOf" srcId="{DBE76ECC-A049-4976-99D3-2CBC4766B982}" destId="{7A9CD655-2309-45ED-A8A0-F4A1609E0F77}" srcOrd="0" destOrd="1" presId="urn:microsoft.com/office/officeart/2005/8/layout/vList2"/>
    <dgm:cxn modelId="{6960D91C-DBDF-42AF-B74D-8B07720BA973}" srcId="{1C89ACAF-A683-4FEA-9B20-78B35CA011E7}" destId="{941FAB6D-3C3F-4D42-977C-C7566E3E5B42}" srcOrd="2" destOrd="0" parTransId="{C06FD7B8-6BF7-48CA-B597-0F5467770116}" sibTransId="{AAFDC4E8-D501-4536-B05C-97BC579AC766}"/>
    <dgm:cxn modelId="{50323821-B42A-4560-AF08-654DDC6A11F0}" srcId="{EE3B66DA-2175-4494-9AF7-7ED5CFF01702}" destId="{4A655425-BA44-41E0-BAAF-F93F7CDC952F}" srcOrd="0" destOrd="0" parTransId="{92200AD4-7672-4F37-BF5D-EE166729C6C2}" sibTransId="{69A78218-1985-4E83-B5CF-9DD58D528BC8}"/>
    <dgm:cxn modelId="{AC2AAF37-9455-4D6F-9C3F-7499FDDEAF29}" srcId="{EE3B66DA-2175-4494-9AF7-7ED5CFF01702}" destId="{1C89ACAF-A683-4FEA-9B20-78B35CA011E7}" srcOrd="1" destOrd="0" parTransId="{132647D7-DBAB-4D7F-B856-8985E4C35A23}" sibTransId="{6991F3E7-3F57-429A-B261-77CF72832682}"/>
    <dgm:cxn modelId="{3F00D63B-F3F1-4E20-BFA3-FD19F92699F3}" srcId="{1C89ACAF-A683-4FEA-9B20-78B35CA011E7}" destId="{DBE76ECC-A049-4976-99D3-2CBC4766B982}" srcOrd="1" destOrd="0" parTransId="{3E7F9EA4-E856-4A0D-A7F9-C394B3E9699D}" sibTransId="{561BA52B-1419-4681-8E41-28ADE79F313D}"/>
    <dgm:cxn modelId="{1440E572-8AF8-492F-836E-753AB4166EB6}" type="presOf" srcId="{4A655425-BA44-41E0-BAAF-F93F7CDC952F}" destId="{22DCF74A-042E-47D4-9B6B-A47AE50A7074}" srcOrd="0" destOrd="0" presId="urn:microsoft.com/office/officeart/2005/8/layout/vList2"/>
    <dgm:cxn modelId="{69284D82-2C50-4A39-B33C-85B22323BA05}" srcId="{EE3B66DA-2175-4494-9AF7-7ED5CFF01702}" destId="{E850E38D-4D02-4066-8C85-CB1D1485F029}" srcOrd="2" destOrd="0" parTransId="{1E4026D5-EF64-439F-A263-32A44F87FCB2}" sibTransId="{657CA389-4036-4102-AE85-342F75C6FA12}"/>
    <dgm:cxn modelId="{4ABA9582-7BBF-4E12-A7CB-D1EB7D51FA34}" type="presOf" srcId="{EE3B66DA-2175-4494-9AF7-7ED5CFF01702}" destId="{C915098A-7107-4A4E-87F5-4B71F4362261}" srcOrd="0" destOrd="0" presId="urn:microsoft.com/office/officeart/2005/8/layout/vList2"/>
    <dgm:cxn modelId="{9B1A73D1-A86F-45CD-8E7E-E7886667DE13}" srcId="{1C89ACAF-A683-4FEA-9B20-78B35CA011E7}" destId="{6257487F-A1A1-4BFC-BDA9-F9CC57D06A1D}" srcOrd="0" destOrd="0" parTransId="{C96D4768-A024-4EF8-8627-520ECD6BC08B}" sibTransId="{611CAEEE-F9F5-467B-994F-EECB0C711FE7}"/>
    <dgm:cxn modelId="{85D0ECD8-6B83-4897-B553-39EE26BC5E12}" type="presOf" srcId="{E850E38D-4D02-4066-8C85-CB1D1485F029}" destId="{DD7EF2F5-FE32-4E17-8F62-CC368E09856A}" srcOrd="0" destOrd="0" presId="urn:microsoft.com/office/officeart/2005/8/layout/vList2"/>
    <dgm:cxn modelId="{7780C0E4-B7C9-43D8-934B-E31D74E98E50}" type="presOf" srcId="{941FAB6D-3C3F-4D42-977C-C7566E3E5B42}" destId="{7A9CD655-2309-45ED-A8A0-F4A1609E0F77}" srcOrd="0" destOrd="2" presId="urn:microsoft.com/office/officeart/2005/8/layout/vList2"/>
    <dgm:cxn modelId="{7A7414F2-BB6E-4257-A239-B3EF0DD21DFC}" type="presOf" srcId="{1C89ACAF-A683-4FEA-9B20-78B35CA011E7}" destId="{8499EF25-317B-4BFB-94B1-E1618AF98D04}" srcOrd="0" destOrd="0" presId="urn:microsoft.com/office/officeart/2005/8/layout/vList2"/>
    <dgm:cxn modelId="{CD0F3EF3-8137-495D-8EDA-C1C94A11EC39}" type="presOf" srcId="{6257487F-A1A1-4BFC-BDA9-F9CC57D06A1D}" destId="{7A9CD655-2309-45ED-A8A0-F4A1609E0F77}" srcOrd="0" destOrd="0" presId="urn:microsoft.com/office/officeart/2005/8/layout/vList2"/>
    <dgm:cxn modelId="{0F046BF4-7153-4943-9F8B-F77E25EE2A7B}" type="presParOf" srcId="{C915098A-7107-4A4E-87F5-4B71F4362261}" destId="{22DCF74A-042E-47D4-9B6B-A47AE50A7074}" srcOrd="0" destOrd="0" presId="urn:microsoft.com/office/officeart/2005/8/layout/vList2"/>
    <dgm:cxn modelId="{741C4458-32BA-4E21-B703-688DF9B3AE0E}" type="presParOf" srcId="{C915098A-7107-4A4E-87F5-4B71F4362261}" destId="{99E64259-D004-48F0-B2F1-43AA4F027DF4}" srcOrd="1" destOrd="0" presId="urn:microsoft.com/office/officeart/2005/8/layout/vList2"/>
    <dgm:cxn modelId="{91ABD0A1-D1E6-4EC1-88E2-59F83EC8D8FA}" type="presParOf" srcId="{C915098A-7107-4A4E-87F5-4B71F4362261}" destId="{8499EF25-317B-4BFB-94B1-E1618AF98D04}" srcOrd="2" destOrd="0" presId="urn:microsoft.com/office/officeart/2005/8/layout/vList2"/>
    <dgm:cxn modelId="{8361CCBD-6216-4FE8-AF41-6AB9573C7E38}" type="presParOf" srcId="{C915098A-7107-4A4E-87F5-4B71F4362261}" destId="{7A9CD655-2309-45ED-A8A0-F4A1609E0F77}" srcOrd="3" destOrd="0" presId="urn:microsoft.com/office/officeart/2005/8/layout/vList2"/>
    <dgm:cxn modelId="{D31A549A-8A53-4731-A11F-5E18B80383C2}" type="presParOf" srcId="{C915098A-7107-4A4E-87F5-4B71F4362261}" destId="{DD7EF2F5-FE32-4E17-8F62-CC368E09856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CF74A-042E-47D4-9B6B-A47AE50A7074}">
      <dsp:nvSpPr>
        <dsp:cNvPr id="0" name=""/>
        <dsp:cNvSpPr/>
      </dsp:nvSpPr>
      <dsp:spPr>
        <a:xfrm>
          <a:off x="0" y="57034"/>
          <a:ext cx="10950575" cy="109916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Average age at referral was 16.5 months</a:t>
          </a:r>
          <a:endParaRPr lang="en-US" sz="2500" kern="1200" dirty="0">
            <a:solidFill>
              <a:schemeClr val="tx1"/>
            </a:solidFill>
          </a:endParaRPr>
        </a:p>
      </dsp:txBody>
      <dsp:txXfrm>
        <a:off x="53657" y="110691"/>
        <a:ext cx="10843261" cy="991846"/>
      </dsp:txXfrm>
    </dsp:sp>
    <dsp:sp modelId="{8499EF25-317B-4BFB-94B1-E1618AF98D04}">
      <dsp:nvSpPr>
        <dsp:cNvPr id="0" name=""/>
        <dsp:cNvSpPr/>
      </dsp:nvSpPr>
      <dsp:spPr>
        <a:xfrm>
          <a:off x="0" y="1228194"/>
          <a:ext cx="10950575" cy="1099160"/>
        </a:xfrm>
        <a:prstGeom prst="roundRect">
          <a:avLst/>
        </a:prstGeom>
        <a:solidFill>
          <a:schemeClr val="accent3">
            <a:shade val="80000"/>
            <a:hueOff val="-145707"/>
            <a:satOff val="6299"/>
            <a:lumOff val="9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75% of referrals came from DHS, medical providers, and parents (including foster)</a:t>
          </a:r>
          <a:endParaRPr lang="en-US" sz="2500" kern="1200" dirty="0">
            <a:solidFill>
              <a:schemeClr val="tx1"/>
            </a:solidFill>
          </a:endParaRPr>
        </a:p>
      </dsp:txBody>
      <dsp:txXfrm>
        <a:off x="53657" y="1281851"/>
        <a:ext cx="10843261" cy="991846"/>
      </dsp:txXfrm>
    </dsp:sp>
    <dsp:sp modelId="{7B142AD5-4885-4AE7-A109-3BBBB590FE89}">
      <dsp:nvSpPr>
        <dsp:cNvPr id="0" name=""/>
        <dsp:cNvSpPr/>
      </dsp:nvSpPr>
      <dsp:spPr>
        <a:xfrm>
          <a:off x="0" y="2399354"/>
          <a:ext cx="10950575" cy="1099160"/>
        </a:xfrm>
        <a:prstGeom prst="roundRect">
          <a:avLst/>
        </a:prstGeom>
        <a:solidFill>
          <a:schemeClr val="accent3">
            <a:shade val="80000"/>
            <a:hueOff val="-291414"/>
            <a:satOff val="12597"/>
            <a:lumOff val="19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5% had been referred previously</a:t>
          </a:r>
          <a:endParaRPr lang="en-US" sz="2500" kern="1200" dirty="0">
            <a:solidFill>
              <a:schemeClr val="tx1"/>
            </a:solidFill>
          </a:endParaRPr>
        </a:p>
      </dsp:txBody>
      <dsp:txXfrm>
        <a:off x="53657" y="2453011"/>
        <a:ext cx="10843261" cy="991846"/>
      </dsp:txXfrm>
    </dsp:sp>
    <dsp:sp modelId="{DD7EF2F5-FE32-4E17-8F62-CC368E09856A}">
      <dsp:nvSpPr>
        <dsp:cNvPr id="0" name=""/>
        <dsp:cNvSpPr/>
      </dsp:nvSpPr>
      <dsp:spPr>
        <a:xfrm>
          <a:off x="0" y="3570514"/>
          <a:ext cx="10950575" cy="1099160"/>
        </a:xfrm>
        <a:prstGeom prst="roundRect">
          <a:avLst/>
        </a:prstGeom>
        <a:solidFill>
          <a:schemeClr val="accent3">
            <a:shade val="80000"/>
            <a:hueOff val="-437121"/>
            <a:satOff val="18896"/>
            <a:lumOff val="29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47% of families exited prior to an eligibility determination</a:t>
          </a:r>
        </a:p>
        <a:p>
          <a:pPr marL="0" lvl="0" indent="0" algn="l" defTabSz="1111250">
            <a:lnSpc>
              <a:spcPct val="90000"/>
            </a:lnSpc>
            <a:spcBef>
              <a:spcPct val="0"/>
            </a:spcBef>
            <a:spcAft>
              <a:spcPct val="35000"/>
            </a:spcAft>
            <a:buNone/>
          </a:pPr>
          <a:r>
            <a:rPr lang="en-US" sz="2500" kern="1200" dirty="0">
              <a:solidFill>
                <a:schemeClr val="tx1"/>
              </a:solidFill>
            </a:rPr>
            <a:t>24% exited within 10 days of the referral</a:t>
          </a:r>
        </a:p>
      </dsp:txBody>
      <dsp:txXfrm>
        <a:off x="53657" y="3624171"/>
        <a:ext cx="10843261" cy="991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1280E-59FE-43FD-A959-DC7A3831C1AC}">
      <dsp:nvSpPr>
        <dsp:cNvPr id="0" name=""/>
        <dsp:cNvSpPr/>
      </dsp:nvSpPr>
      <dsp:spPr>
        <a:xfrm>
          <a:off x="0" y="61904"/>
          <a:ext cx="10950575" cy="1009125"/>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Across OK, 36% of children referred enrolled (received services via an IFSP)</a:t>
          </a:r>
        </a:p>
      </dsp:txBody>
      <dsp:txXfrm>
        <a:off x="49261" y="111165"/>
        <a:ext cx="10852053" cy="910603"/>
      </dsp:txXfrm>
    </dsp:sp>
    <dsp:sp modelId="{23581443-7B87-4CD6-A9BC-E2F2042EB4CF}">
      <dsp:nvSpPr>
        <dsp:cNvPr id="0" name=""/>
        <dsp:cNvSpPr/>
      </dsp:nvSpPr>
      <dsp:spPr>
        <a:xfrm>
          <a:off x="0" y="1137269"/>
          <a:ext cx="10950575" cy="1009125"/>
        </a:xfrm>
        <a:prstGeom prst="roundRect">
          <a:avLst/>
        </a:prstGeom>
        <a:solidFill>
          <a:schemeClr val="accent3">
            <a:shade val="80000"/>
            <a:hueOff val="-218561"/>
            <a:satOff val="9448"/>
            <a:lumOff val="14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Percent of children enrolled varies by Health district, ranging from 26% to 46%</a:t>
          </a:r>
        </a:p>
        <a:p>
          <a:pPr marL="0" lvl="0" indent="0" algn="l" defTabSz="1022350">
            <a:lnSpc>
              <a:spcPct val="90000"/>
            </a:lnSpc>
            <a:spcBef>
              <a:spcPct val="0"/>
            </a:spcBef>
            <a:spcAft>
              <a:spcPct val="35000"/>
            </a:spcAft>
            <a:buNone/>
          </a:pPr>
          <a:r>
            <a:rPr lang="en-US" sz="2300" kern="1200" dirty="0">
              <a:solidFill>
                <a:schemeClr val="tx1"/>
              </a:solidFill>
            </a:rPr>
            <a:t>Percent of children enrolled varies by referral source:</a:t>
          </a:r>
        </a:p>
      </dsp:txBody>
      <dsp:txXfrm>
        <a:off x="49261" y="1186530"/>
        <a:ext cx="10852053" cy="910603"/>
      </dsp:txXfrm>
    </dsp:sp>
    <dsp:sp modelId="{FF9CB24B-2650-45AB-B060-4C971ABE22AC}">
      <dsp:nvSpPr>
        <dsp:cNvPr id="0" name=""/>
        <dsp:cNvSpPr/>
      </dsp:nvSpPr>
      <dsp:spPr>
        <a:xfrm>
          <a:off x="0" y="2146394"/>
          <a:ext cx="10950575" cy="1399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681"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rPr>
            <a:t>DHS: 12%</a:t>
          </a:r>
        </a:p>
        <a:p>
          <a:pPr marL="228600" lvl="1" indent="-228600" algn="l" defTabSz="889000">
            <a:lnSpc>
              <a:spcPct val="90000"/>
            </a:lnSpc>
            <a:spcBef>
              <a:spcPct val="0"/>
            </a:spcBef>
            <a:spcAft>
              <a:spcPct val="20000"/>
            </a:spcAft>
            <a:buChar char="•"/>
          </a:pPr>
          <a:r>
            <a:rPr lang="en-US" sz="2000" kern="1200" dirty="0">
              <a:solidFill>
                <a:schemeClr val="tx1"/>
              </a:solidFill>
            </a:rPr>
            <a:t>Medical provider: 37%</a:t>
          </a:r>
        </a:p>
        <a:p>
          <a:pPr marL="228600" lvl="1" indent="-228600" algn="l" defTabSz="889000">
            <a:lnSpc>
              <a:spcPct val="90000"/>
            </a:lnSpc>
            <a:spcBef>
              <a:spcPct val="0"/>
            </a:spcBef>
            <a:spcAft>
              <a:spcPct val="20000"/>
            </a:spcAft>
            <a:buChar char="•"/>
          </a:pPr>
          <a:r>
            <a:rPr lang="en-US" sz="2000" kern="1200" dirty="0">
              <a:solidFill>
                <a:schemeClr val="tx1"/>
              </a:solidFill>
            </a:rPr>
            <a:t>Other family: 46%</a:t>
          </a:r>
        </a:p>
        <a:p>
          <a:pPr marL="228600" lvl="1" indent="-228600" algn="l" defTabSz="889000">
            <a:lnSpc>
              <a:spcPct val="90000"/>
            </a:lnSpc>
            <a:spcBef>
              <a:spcPct val="0"/>
            </a:spcBef>
            <a:spcAft>
              <a:spcPct val="20000"/>
            </a:spcAft>
            <a:buChar char="•"/>
          </a:pPr>
          <a:r>
            <a:rPr lang="en-US" sz="2000" kern="1200" dirty="0">
              <a:solidFill>
                <a:schemeClr val="tx1"/>
              </a:solidFill>
            </a:rPr>
            <a:t>Parent (not foster): 54%</a:t>
          </a:r>
        </a:p>
      </dsp:txBody>
      <dsp:txXfrm>
        <a:off x="0" y="2146394"/>
        <a:ext cx="10950575" cy="1399722"/>
      </dsp:txXfrm>
    </dsp:sp>
    <dsp:sp modelId="{3ABE4F7D-14C8-42EF-8B47-976F765ECC62}">
      <dsp:nvSpPr>
        <dsp:cNvPr id="0" name=""/>
        <dsp:cNvSpPr/>
      </dsp:nvSpPr>
      <dsp:spPr>
        <a:xfrm>
          <a:off x="0" y="3546116"/>
          <a:ext cx="10950575" cy="1009125"/>
        </a:xfrm>
        <a:prstGeom prst="roundRect">
          <a:avLst/>
        </a:prstGeom>
        <a:solidFill>
          <a:schemeClr val="accent3">
            <a:shade val="80000"/>
            <a:hueOff val="-437121"/>
            <a:satOff val="18896"/>
            <a:lumOff val="29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40% of children received speech-language services</a:t>
          </a:r>
        </a:p>
        <a:p>
          <a:pPr marL="0" lvl="0" indent="0" algn="l" defTabSz="1022350">
            <a:lnSpc>
              <a:spcPct val="90000"/>
            </a:lnSpc>
            <a:spcBef>
              <a:spcPct val="0"/>
            </a:spcBef>
            <a:spcAft>
              <a:spcPct val="35000"/>
            </a:spcAft>
            <a:buNone/>
          </a:pPr>
          <a:r>
            <a:rPr lang="en-US" sz="2300" kern="1200" dirty="0">
              <a:solidFill>
                <a:schemeClr val="tx1"/>
              </a:solidFill>
            </a:rPr>
            <a:t>22% received child development services</a:t>
          </a:r>
          <a:endParaRPr lang="en-US" sz="2300" i="1" kern="1200" dirty="0">
            <a:solidFill>
              <a:schemeClr val="tx1"/>
            </a:solidFill>
          </a:endParaRPr>
        </a:p>
      </dsp:txBody>
      <dsp:txXfrm>
        <a:off x="49261" y="3595377"/>
        <a:ext cx="10852053" cy="910603"/>
      </dsp:txXfrm>
    </dsp:sp>
    <dsp:sp modelId="{FD5D3B2F-2C37-4762-8C17-C770AB207D3D}">
      <dsp:nvSpPr>
        <dsp:cNvPr id="0" name=""/>
        <dsp:cNvSpPr/>
      </dsp:nvSpPr>
      <dsp:spPr>
        <a:xfrm>
          <a:off x="0" y="4555241"/>
          <a:ext cx="109505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68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i="0" kern="1200" dirty="0">
              <a:solidFill>
                <a:schemeClr val="tx1"/>
              </a:solidFill>
            </a:rPr>
            <a:t>Across all services, children average 2 visits per month per service</a:t>
          </a:r>
        </a:p>
      </dsp:txBody>
      <dsp:txXfrm>
        <a:off x="0" y="4555241"/>
        <a:ext cx="10950575"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CF74A-042E-47D4-9B6B-A47AE50A7074}">
      <dsp:nvSpPr>
        <dsp:cNvPr id="0" name=""/>
        <dsp:cNvSpPr/>
      </dsp:nvSpPr>
      <dsp:spPr>
        <a:xfrm>
          <a:off x="0" y="10463"/>
          <a:ext cx="10950575" cy="108576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30% of service providers are contracted (the remainder are state personnel)</a:t>
          </a:r>
        </a:p>
      </dsp:txBody>
      <dsp:txXfrm>
        <a:off x="53002" y="63465"/>
        <a:ext cx="10844571" cy="979756"/>
      </dsp:txXfrm>
    </dsp:sp>
    <dsp:sp modelId="{8499EF25-317B-4BFB-94B1-E1618AF98D04}">
      <dsp:nvSpPr>
        <dsp:cNvPr id="0" name=""/>
        <dsp:cNvSpPr/>
      </dsp:nvSpPr>
      <dsp:spPr>
        <a:xfrm>
          <a:off x="0" y="1263263"/>
          <a:ext cx="10950575" cy="1085760"/>
        </a:xfrm>
        <a:prstGeom prst="roundRect">
          <a:avLst/>
        </a:prstGeom>
        <a:solidFill>
          <a:schemeClr val="accent3">
            <a:shade val="80000"/>
            <a:hueOff val="-218561"/>
            <a:satOff val="9448"/>
            <a:lumOff val="14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Of 217 service providers:</a:t>
          </a:r>
        </a:p>
      </dsp:txBody>
      <dsp:txXfrm>
        <a:off x="53002" y="1316265"/>
        <a:ext cx="10844571" cy="979756"/>
      </dsp:txXfrm>
    </dsp:sp>
    <dsp:sp modelId="{7A9CD655-2309-45ED-A8A0-F4A1609E0F77}">
      <dsp:nvSpPr>
        <dsp:cNvPr id="0" name=""/>
        <dsp:cNvSpPr/>
      </dsp:nvSpPr>
      <dsp:spPr>
        <a:xfrm>
          <a:off x="0" y="2349023"/>
          <a:ext cx="10950575" cy="1281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681" tIns="30480" rIns="170688" bIns="30480" numCol="1" spcCol="1270" anchor="ctr"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rPr>
            <a:t>19% are Child Development Specialists</a:t>
          </a:r>
        </a:p>
        <a:p>
          <a:pPr marL="228600" lvl="1" indent="-228600" algn="l" defTabSz="1066800">
            <a:lnSpc>
              <a:spcPct val="90000"/>
            </a:lnSpc>
            <a:spcBef>
              <a:spcPct val="0"/>
            </a:spcBef>
            <a:spcAft>
              <a:spcPct val="20000"/>
            </a:spcAft>
            <a:buChar char="•"/>
          </a:pPr>
          <a:r>
            <a:rPr lang="en-US" sz="2400" kern="1200" dirty="0">
              <a:solidFill>
                <a:schemeClr val="tx1"/>
              </a:solidFill>
            </a:rPr>
            <a:t>25% are Occupational or Physical Therapists</a:t>
          </a:r>
        </a:p>
        <a:p>
          <a:pPr marL="228600" lvl="1" indent="-228600" algn="l" defTabSz="1066800">
            <a:lnSpc>
              <a:spcPct val="90000"/>
            </a:lnSpc>
            <a:spcBef>
              <a:spcPct val="0"/>
            </a:spcBef>
            <a:spcAft>
              <a:spcPct val="20000"/>
            </a:spcAft>
            <a:buChar char="•"/>
          </a:pPr>
          <a:r>
            <a:rPr lang="en-US" sz="2400" kern="1200" dirty="0">
              <a:solidFill>
                <a:schemeClr val="tx1"/>
              </a:solidFill>
            </a:rPr>
            <a:t>37% are Speech-language Pathologists</a:t>
          </a:r>
        </a:p>
      </dsp:txBody>
      <dsp:txXfrm>
        <a:off x="0" y="2349023"/>
        <a:ext cx="10950575" cy="1281462"/>
      </dsp:txXfrm>
    </dsp:sp>
    <dsp:sp modelId="{DD7EF2F5-FE32-4E17-8F62-CC368E09856A}">
      <dsp:nvSpPr>
        <dsp:cNvPr id="0" name=""/>
        <dsp:cNvSpPr/>
      </dsp:nvSpPr>
      <dsp:spPr>
        <a:xfrm>
          <a:off x="0" y="3630485"/>
          <a:ext cx="10950575" cy="1085760"/>
        </a:xfrm>
        <a:prstGeom prst="roundRect">
          <a:avLst/>
        </a:prstGeom>
        <a:solidFill>
          <a:schemeClr val="accent3">
            <a:shade val="80000"/>
            <a:hueOff val="-437121"/>
            <a:satOff val="18896"/>
            <a:lumOff val="29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33% of all state personnel are resource coordinators</a:t>
          </a:r>
        </a:p>
      </dsp:txBody>
      <dsp:txXfrm>
        <a:off x="53002" y="3683487"/>
        <a:ext cx="10844571" cy="979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C04FC-8B20-4FEC-8724-CAB51815C96E}"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A7D2E-AE84-4863-836B-22CAF5C1A937}" type="slidenum">
              <a:rPr lang="en-US" smtClean="0"/>
              <a:t>‹#›</a:t>
            </a:fld>
            <a:endParaRPr lang="en-US"/>
          </a:p>
        </p:txBody>
      </p:sp>
    </p:spTree>
    <p:extLst>
      <p:ext uri="{BB962C8B-B14F-4D97-AF65-F5344CB8AC3E}">
        <p14:creationId xmlns:p14="http://schemas.microsoft.com/office/powerpoint/2010/main" val="175626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a:p>
            <a:r>
              <a:rPr lang="en-US" dirty="0"/>
              <a:t>Thank you for joining us today. </a:t>
            </a:r>
          </a:p>
          <a:p>
            <a:endParaRPr lang="en-US" dirty="0"/>
          </a:p>
          <a:p>
            <a:r>
              <a:rPr lang="en-US" dirty="0"/>
              <a:t>We hope to engage you all in conversation and reflection today. </a:t>
            </a:r>
          </a:p>
          <a:p>
            <a:endParaRPr lang="en-US" dirty="0"/>
          </a:p>
          <a:p>
            <a:r>
              <a:rPr lang="en-US" dirty="0"/>
              <a:t>Over the next hour, we want to share with you a little information about a study we’ve conducted [next slide]</a:t>
            </a:r>
          </a:p>
        </p:txBody>
      </p:sp>
      <p:sp>
        <p:nvSpPr>
          <p:cNvPr id="4" name="Slide Number Placeholder 3"/>
          <p:cNvSpPr>
            <a:spLocks noGrp="1"/>
          </p:cNvSpPr>
          <p:nvPr>
            <p:ph type="sldNum" sz="quarter" idx="5"/>
          </p:nvPr>
        </p:nvSpPr>
        <p:spPr/>
        <p:txBody>
          <a:bodyPr/>
          <a:lstStyle/>
          <a:p>
            <a:fld id="{EBDA7D2E-AE84-4863-836B-22CAF5C1A937}" type="slidenum">
              <a:rPr lang="en-US" smtClean="0"/>
              <a:t>1</a:t>
            </a:fld>
            <a:endParaRPr lang="en-US"/>
          </a:p>
        </p:txBody>
      </p:sp>
    </p:spTree>
    <p:extLst>
      <p:ext uri="{BB962C8B-B14F-4D97-AF65-F5344CB8AC3E}">
        <p14:creationId xmlns:p14="http://schemas.microsoft.com/office/powerpoint/2010/main" val="421592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identify potential interviewees we worked with the Oklahoma Parent Center, OSDH, OSDE Head Start Collab office and R&amp;R to get the word out.</a:t>
            </a:r>
          </a:p>
          <a:p>
            <a:r>
              <a:rPr lang="en-US" dirty="0"/>
              <a:t>Sent out flyers and follow up emails, and set up interview times once they interviewees filled out the required forms.</a:t>
            </a:r>
          </a:p>
          <a:p>
            <a:endParaRPr lang="en-US" dirty="0">
              <a:latin typeface="Calibri"/>
              <a:ea typeface="Calibri"/>
              <a:cs typeface="Calibri"/>
            </a:endParaRPr>
          </a:p>
          <a:p>
            <a:r>
              <a:rPr lang="en-US" dirty="0">
                <a:latin typeface="Calibri"/>
                <a:ea typeface="Calibri"/>
                <a:cs typeface="Calibri"/>
              </a:rPr>
              <a:t>Used QR code to screen interested individuals through an interest questionnaire</a:t>
            </a:r>
          </a:p>
          <a:p>
            <a:endParaRPr lang="en-US" dirty="0"/>
          </a:p>
          <a:p>
            <a:r>
              <a:rPr lang="en-US" dirty="0">
                <a:latin typeface="Calibri"/>
                <a:ea typeface="Calibri"/>
                <a:cs typeface="Calibri"/>
              </a:rPr>
              <a:t>Provided gift cards to participants</a:t>
            </a:r>
          </a:p>
          <a:p>
            <a:endParaRPr lang="en-US" dirty="0"/>
          </a:p>
          <a:p>
            <a:r>
              <a:rPr lang="en-US" dirty="0"/>
              <a:t>Challenges:</a:t>
            </a:r>
          </a:p>
          <a:p>
            <a:r>
              <a:rPr lang="en-US" dirty="0"/>
              <a:t>We had an amazing response, then realized that  a lot of the responses were bots. We developed an program to weed out the bots and included questions on the follow up interview form that helped to confirm that we were talking with a real person. </a:t>
            </a:r>
          </a:p>
          <a:p>
            <a:endParaRPr lang="en-US" dirty="0"/>
          </a:p>
          <a:p>
            <a:r>
              <a:rPr lang="en-US" dirty="0">
                <a:latin typeface="Calibri"/>
                <a:ea typeface="Calibri"/>
                <a:cs typeface="Calibri"/>
              </a:rPr>
              <a:t>One limitation: did not have contact with many families who were dissatisfied​did not received services</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11</a:t>
            </a:fld>
            <a:endParaRPr lang="en-US"/>
          </a:p>
        </p:txBody>
      </p:sp>
    </p:spTree>
    <p:extLst>
      <p:ext uri="{BB962C8B-B14F-4D97-AF65-F5344CB8AC3E}">
        <p14:creationId xmlns:p14="http://schemas.microsoft.com/office/powerpoint/2010/main" val="11248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 through official legal process with OSDE to obtain child-level data</a:t>
            </a:r>
          </a:p>
          <a:p>
            <a:r>
              <a:rPr lang="en-US" dirty="0"/>
              <a:t>The data set is complex and large, but contains a lot of meaningful information </a:t>
            </a:r>
          </a:p>
          <a:p>
            <a:r>
              <a:rPr lang="en-US" dirty="0"/>
              <a:t>We are in the process of analyzing but have initial information to share </a:t>
            </a:r>
          </a:p>
        </p:txBody>
      </p:sp>
      <p:sp>
        <p:nvSpPr>
          <p:cNvPr id="4" name="Slide Number Placeholder 3"/>
          <p:cNvSpPr>
            <a:spLocks noGrp="1"/>
          </p:cNvSpPr>
          <p:nvPr>
            <p:ph type="sldNum" sz="quarter" idx="5"/>
          </p:nvPr>
        </p:nvSpPr>
        <p:spPr/>
        <p:txBody>
          <a:bodyPr/>
          <a:lstStyle/>
          <a:p>
            <a:fld id="{EBDA7D2E-AE84-4863-836B-22CAF5C1A937}" type="slidenum">
              <a:rPr lang="en-US" smtClean="0"/>
              <a:t>12</a:t>
            </a:fld>
            <a:endParaRPr lang="en-US"/>
          </a:p>
        </p:txBody>
      </p:sp>
    </p:spTree>
    <p:extLst>
      <p:ext uri="{BB962C8B-B14F-4D97-AF65-F5344CB8AC3E}">
        <p14:creationId xmlns:p14="http://schemas.microsoft.com/office/powerpoint/2010/main" val="421578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 start</a:t>
            </a:r>
          </a:p>
        </p:txBody>
      </p:sp>
      <p:sp>
        <p:nvSpPr>
          <p:cNvPr id="4" name="Slide Number Placeholder 3"/>
          <p:cNvSpPr>
            <a:spLocks noGrp="1"/>
          </p:cNvSpPr>
          <p:nvPr>
            <p:ph type="sldNum" sz="quarter" idx="5"/>
          </p:nvPr>
        </p:nvSpPr>
        <p:spPr/>
        <p:txBody>
          <a:bodyPr/>
          <a:lstStyle/>
          <a:p>
            <a:fld id="{EBDA7D2E-AE84-4863-836B-22CAF5C1A937}" type="slidenum">
              <a:rPr lang="en-US" smtClean="0"/>
              <a:t>13</a:t>
            </a:fld>
            <a:endParaRPr lang="en-US"/>
          </a:p>
        </p:txBody>
      </p:sp>
    </p:spTree>
    <p:extLst>
      <p:ext uri="{BB962C8B-B14F-4D97-AF65-F5344CB8AC3E}">
        <p14:creationId xmlns:p14="http://schemas.microsoft.com/office/powerpoint/2010/main" val="239861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16.5 = 1 y 4.5 months </a:t>
            </a:r>
          </a:p>
          <a:p>
            <a:endParaRPr lang="en-US" dirty="0"/>
          </a:p>
          <a:p>
            <a:r>
              <a:rPr lang="en-US" dirty="0"/>
              <a:t>Other referral sources include: family members, child care, tribal entities, community organizations, and EI programs in other states.</a:t>
            </a:r>
          </a:p>
          <a:p>
            <a:endParaRPr lang="en-US" dirty="0"/>
          </a:p>
          <a:p>
            <a:r>
              <a:rPr lang="en-US" dirty="0"/>
              <a:t>Families may exit for a variety of reasons: screened and parent does not have concerns, moved, declined to continue, </a:t>
            </a:r>
            <a:r>
              <a:rPr lang="en-US" dirty="0" err="1"/>
              <a:t>etc</a:t>
            </a:r>
            <a:endParaRPr lang="en-US" dirty="0"/>
          </a:p>
          <a:p>
            <a:r>
              <a:rPr lang="en-US" dirty="0"/>
              <a:t>24% exit within 10 days of referral. Many of these were because the parent could not be contacted successfully. A substantial portion of these were DHS referrals. </a:t>
            </a:r>
          </a:p>
          <a:p>
            <a:endParaRPr lang="en-US" dirty="0"/>
          </a:p>
          <a:p>
            <a:r>
              <a:rPr lang="en-US" dirty="0"/>
              <a:t>Because the program is family focused, families have the right to refuse to pursue services.  </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14</a:t>
            </a:fld>
            <a:endParaRPr lang="en-US"/>
          </a:p>
        </p:txBody>
      </p:sp>
    </p:spTree>
    <p:extLst>
      <p:ext uri="{BB962C8B-B14F-4D97-AF65-F5344CB8AC3E}">
        <p14:creationId xmlns:p14="http://schemas.microsoft.com/office/powerpoint/2010/main" val="109410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SS is widely known, we learned that it is not always well understood. Some families reported that they received inaccurate descriptions of the program and the types of services provided, for example. Some programs referred to services other than SS as well, despite SS being free for families.</a:t>
            </a:r>
          </a:p>
          <a:p>
            <a:endParaRPr lang="en-US" dirty="0"/>
          </a:p>
          <a:p>
            <a:r>
              <a:rPr lang="en-US" dirty="0"/>
              <a:t>In getting to services often parents felt they had to advocate and push to get a referral, or have providers recognize their concerns. Several parents reported wishing they had “listened to their gut” and pushed a DR to make a referral.  In some programs </a:t>
            </a:r>
            <a:r>
              <a:rPr lang="en-US" dirty="0" err="1"/>
              <a:t>e.g</a:t>
            </a:r>
            <a:r>
              <a:rPr lang="en-US" dirty="0"/>
              <a:t> head start, child care – referrals are made and in others they may not let parents know of concerns. </a:t>
            </a:r>
          </a:p>
          <a:p>
            <a:endParaRPr lang="en-US" dirty="0"/>
          </a:p>
          <a:p>
            <a:r>
              <a:rPr lang="en-US" dirty="0"/>
              <a:t>Parents do a lot of informal research to try to understand what their child needs; parent turns to the internet or other parents before going to the pediatrician. We did have parents share that due to their cultural background there may be delays in seeking help.  And others pointed to a lack of understanding among service providers and medical practitioners about their cultural beliefs, potentially impacting how and when they seek support.</a:t>
            </a:r>
          </a:p>
          <a:p>
            <a:endParaRPr lang="en-US" dirty="0"/>
          </a:p>
          <a:p>
            <a:r>
              <a:rPr lang="en-US" dirty="0"/>
              <a:t>On the other hand parents pointed to a mother or other relative that worked in special education or had other children with delays who encouraged them seek out SS</a:t>
            </a:r>
          </a:p>
          <a:p>
            <a:endParaRPr lang="en-US" dirty="0"/>
          </a:p>
          <a:p>
            <a:r>
              <a:rPr lang="en-US" dirty="0"/>
              <a:t>For the most part, once a referral to SS is made the process proceeds fairly smoothly. </a:t>
            </a:r>
          </a:p>
        </p:txBody>
      </p:sp>
      <p:sp>
        <p:nvSpPr>
          <p:cNvPr id="4" name="Slide Number Placeholder 3"/>
          <p:cNvSpPr>
            <a:spLocks noGrp="1"/>
          </p:cNvSpPr>
          <p:nvPr>
            <p:ph type="sldNum" sz="quarter" idx="5"/>
          </p:nvPr>
        </p:nvSpPr>
        <p:spPr/>
        <p:txBody>
          <a:bodyPr/>
          <a:lstStyle/>
          <a:p>
            <a:fld id="{EBDA7D2E-AE84-4863-836B-22CAF5C1A937}" type="slidenum">
              <a:rPr lang="en-US" smtClean="0"/>
              <a:t>15</a:t>
            </a:fld>
            <a:endParaRPr lang="en-US"/>
          </a:p>
        </p:txBody>
      </p:sp>
    </p:spTree>
    <p:extLst>
      <p:ext uri="{BB962C8B-B14F-4D97-AF65-F5344CB8AC3E}">
        <p14:creationId xmlns:p14="http://schemas.microsoft.com/office/powerpoint/2010/main" val="115500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Begin with neighbor-neighbor. Then Grace takes microphone out for a couple of comments.</a:t>
            </a:r>
          </a:p>
        </p:txBody>
      </p:sp>
      <p:sp>
        <p:nvSpPr>
          <p:cNvPr id="4" name="Slide Number Placeholder 3"/>
          <p:cNvSpPr>
            <a:spLocks noGrp="1"/>
          </p:cNvSpPr>
          <p:nvPr>
            <p:ph type="sldNum" sz="quarter" idx="5"/>
          </p:nvPr>
        </p:nvSpPr>
        <p:spPr/>
        <p:txBody>
          <a:bodyPr/>
          <a:lstStyle/>
          <a:p>
            <a:fld id="{EBDA7D2E-AE84-4863-836B-22CAF5C1A937}" type="slidenum">
              <a:rPr lang="en-US" smtClean="0"/>
              <a:t>16</a:t>
            </a:fld>
            <a:endParaRPr lang="en-US"/>
          </a:p>
        </p:txBody>
      </p:sp>
    </p:spTree>
    <p:extLst>
      <p:ext uri="{BB962C8B-B14F-4D97-AF65-F5344CB8AC3E}">
        <p14:creationId xmlns:p14="http://schemas.microsoft.com/office/powerpoint/2010/main" val="2967255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1B43-7364-2C05-531F-7D1AC6859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1E41A-BE67-C76A-A857-3401C044F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B2D0A-733C-6523-CCF0-5BDAFEA0DE6D}"/>
              </a:ext>
            </a:extLst>
          </p:cNvPr>
          <p:cNvSpPr>
            <a:spLocks noGrp="1"/>
          </p:cNvSpPr>
          <p:nvPr>
            <p:ph type="body" idx="1"/>
          </p:nvPr>
        </p:nvSpPr>
        <p:spPr/>
        <p:txBody>
          <a:bodyPr/>
          <a:lstStyle/>
          <a:p>
            <a:r>
              <a:rPr lang="en-US" dirty="0"/>
              <a:t>Grace: </a:t>
            </a:r>
          </a:p>
          <a:p>
            <a:r>
              <a:rPr lang="en-US" dirty="0"/>
              <a:t>Note: Enrolled are a percentage of all children referred in 2022 and 2023…</a:t>
            </a:r>
          </a:p>
          <a:p>
            <a:r>
              <a:rPr lang="en-US" dirty="0"/>
              <a:t>Children whose parents referred them were more than 4 times as likely to enroll in the program compared to children referred by DHS. Medical provider and family member referrals were both also above average in the percentage of children who later enrolled.</a:t>
            </a:r>
          </a:p>
          <a:p>
            <a:endParaRPr lang="en-US" dirty="0"/>
          </a:p>
          <a:p>
            <a:r>
              <a:rPr lang="en-US" dirty="0"/>
              <a:t>Twelve Health Dept districts in the state</a:t>
            </a:r>
          </a:p>
          <a:p>
            <a:endParaRPr lang="en-US" dirty="0"/>
          </a:p>
          <a:p>
            <a:r>
              <a:rPr lang="en-US" dirty="0"/>
              <a:t>Speech and CDS are the 1</a:t>
            </a:r>
            <a:r>
              <a:rPr lang="en-US" baseline="30000" dirty="0"/>
              <a:t>st</a:t>
            </a:r>
            <a:r>
              <a:rPr lang="en-US" dirty="0"/>
              <a:t> and 2</a:t>
            </a:r>
            <a:r>
              <a:rPr lang="en-US" baseline="30000" dirty="0"/>
              <a:t>nd</a:t>
            </a:r>
            <a:r>
              <a:rPr lang="en-US" dirty="0"/>
              <a:t> most common services provided</a:t>
            </a:r>
          </a:p>
        </p:txBody>
      </p:sp>
      <p:sp>
        <p:nvSpPr>
          <p:cNvPr id="4" name="Slide Number Placeholder 3">
            <a:extLst>
              <a:ext uri="{FF2B5EF4-FFF2-40B4-BE49-F238E27FC236}">
                <a16:creationId xmlns:a16="http://schemas.microsoft.com/office/drawing/2014/main" id="{3B558E8B-368F-A035-8CB5-E4AC1A4A3FD7}"/>
              </a:ext>
            </a:extLst>
          </p:cNvPr>
          <p:cNvSpPr>
            <a:spLocks noGrp="1"/>
          </p:cNvSpPr>
          <p:nvPr>
            <p:ph type="sldNum" sz="quarter" idx="5"/>
          </p:nvPr>
        </p:nvSpPr>
        <p:spPr/>
        <p:txBody>
          <a:bodyPr/>
          <a:lstStyle/>
          <a:p>
            <a:fld id="{EBDA7D2E-AE84-4863-836B-22CAF5C1A937}" type="slidenum">
              <a:rPr lang="en-US" smtClean="0"/>
              <a:t>17</a:t>
            </a:fld>
            <a:endParaRPr lang="en-US"/>
          </a:p>
        </p:txBody>
      </p:sp>
    </p:spTree>
    <p:extLst>
      <p:ext uri="{BB962C8B-B14F-4D97-AF65-F5344CB8AC3E}">
        <p14:creationId xmlns:p14="http://schemas.microsoft.com/office/powerpoint/2010/main" val="980367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families accessed addition services through private providers to increase the amount of services; however, emphasized that they preferred the SS model </a:t>
            </a:r>
          </a:p>
          <a:p>
            <a:r>
              <a:rPr lang="en-US" dirty="0"/>
              <a:t>Parents commented that they believed that if SS providers did not have such high caseloads they could provide more services </a:t>
            </a:r>
          </a:p>
          <a:p>
            <a:r>
              <a:rPr lang="en-US" dirty="0"/>
              <a:t>Some rural families mentioned the lack or specialty providers in their areas and having to come to Oklahoma city; Urban families mentioned the waitlists for services </a:t>
            </a:r>
          </a:p>
          <a:p>
            <a:r>
              <a:rPr lang="en-US" dirty="0"/>
              <a:t>Families mentioned the paperwork to access services; e.g. Medicaid or doctors office forms </a:t>
            </a:r>
          </a:p>
          <a:p>
            <a:endParaRPr lang="en-US" dirty="0"/>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18</a:t>
            </a:fld>
            <a:endParaRPr lang="en-US"/>
          </a:p>
        </p:txBody>
      </p:sp>
    </p:spTree>
    <p:extLst>
      <p:ext uri="{BB962C8B-B14F-4D97-AF65-F5344CB8AC3E}">
        <p14:creationId xmlns:p14="http://schemas.microsoft.com/office/powerpoint/2010/main" val="186464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feel respected and included in decision making about their child</a:t>
            </a:r>
          </a:p>
          <a:p>
            <a:r>
              <a:rPr lang="en-US" dirty="0"/>
              <a:t>Almost all parents mentioned wanting to connect with other parents in person; they did research and interacted in virtual settings but wanted that face to face time</a:t>
            </a:r>
          </a:p>
          <a:p>
            <a:r>
              <a:rPr lang="en-US" dirty="0"/>
              <a:t>Parent reporting needed emotional support at times if they were have difficulty and many called their SS Provider, but wanted more </a:t>
            </a:r>
          </a:p>
          <a:p>
            <a:endParaRPr lang="en-US" dirty="0"/>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19</a:t>
            </a:fld>
            <a:endParaRPr lang="en-US"/>
          </a:p>
        </p:txBody>
      </p:sp>
    </p:spTree>
    <p:extLst>
      <p:ext uri="{BB962C8B-B14F-4D97-AF65-F5344CB8AC3E}">
        <p14:creationId xmlns:p14="http://schemas.microsoft.com/office/powerpoint/2010/main" val="25267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Begin with neighbor-neighbor. Ginger takes microphone out for a couple of shared comments.</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20</a:t>
            </a:fld>
            <a:endParaRPr lang="en-US"/>
          </a:p>
        </p:txBody>
      </p:sp>
    </p:spTree>
    <p:extLst>
      <p:ext uri="{BB962C8B-B14F-4D97-AF65-F5344CB8AC3E}">
        <p14:creationId xmlns:p14="http://schemas.microsoft.com/office/powerpoint/2010/main" val="93312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p:txBody>
      </p:sp>
      <p:sp>
        <p:nvSpPr>
          <p:cNvPr id="4" name="Slide Number Placeholder 3"/>
          <p:cNvSpPr>
            <a:spLocks noGrp="1"/>
          </p:cNvSpPr>
          <p:nvPr>
            <p:ph type="sldNum" sz="quarter" idx="5"/>
          </p:nvPr>
        </p:nvSpPr>
        <p:spPr/>
        <p:txBody>
          <a:bodyPr/>
          <a:lstStyle/>
          <a:p>
            <a:fld id="{EBDA7D2E-AE84-4863-836B-22CAF5C1A937}" type="slidenum">
              <a:rPr lang="en-US" smtClean="0"/>
              <a:t>3</a:t>
            </a:fld>
            <a:endParaRPr lang="en-US"/>
          </a:p>
        </p:txBody>
      </p:sp>
    </p:spTree>
    <p:extLst>
      <p:ext uri="{BB962C8B-B14F-4D97-AF65-F5344CB8AC3E}">
        <p14:creationId xmlns:p14="http://schemas.microsoft.com/office/powerpoint/2010/main" val="2404814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BB08-D96B-528C-6E31-8F06E29AB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A0171-7F14-B5B4-4950-F19D44F51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5D0EC-98D9-DE20-D6C6-1DB2C152DA2B}"/>
              </a:ext>
            </a:extLst>
          </p:cNvPr>
          <p:cNvSpPr>
            <a:spLocks noGrp="1"/>
          </p:cNvSpPr>
          <p:nvPr>
            <p:ph type="body" idx="1"/>
          </p:nvPr>
        </p:nvSpPr>
        <p:spPr/>
        <p:txBody>
          <a:bodyPr/>
          <a:lstStyle/>
          <a:p>
            <a:r>
              <a:rPr lang="en-US" dirty="0"/>
              <a:t>Most staff are either at OSDE (service coordinators) or OSDH (providers). OSDE staff are about half of those employed by Health. SoonerStart also contracts with providers across the state to provide additional services. </a:t>
            </a:r>
          </a:p>
          <a:p>
            <a:endParaRPr lang="en-US" dirty="0"/>
          </a:p>
          <a:p>
            <a:r>
              <a:rPr lang="en-US" dirty="0"/>
              <a:t>There are services providers and resource coordinators, along with their supervisors (lead clinicians and regional coordinators) though these also often provide or coordinate services, too.</a:t>
            </a:r>
          </a:p>
          <a:p>
            <a:endParaRPr lang="en-US" dirty="0"/>
          </a:p>
        </p:txBody>
      </p:sp>
      <p:sp>
        <p:nvSpPr>
          <p:cNvPr id="4" name="Slide Number Placeholder 3">
            <a:extLst>
              <a:ext uri="{FF2B5EF4-FFF2-40B4-BE49-F238E27FC236}">
                <a16:creationId xmlns:a16="http://schemas.microsoft.com/office/drawing/2014/main" id="{8E4C2F99-062C-DB9B-0D35-DD7B6D17E16B}"/>
              </a:ext>
            </a:extLst>
          </p:cNvPr>
          <p:cNvSpPr>
            <a:spLocks noGrp="1"/>
          </p:cNvSpPr>
          <p:nvPr>
            <p:ph type="sldNum" sz="quarter" idx="5"/>
          </p:nvPr>
        </p:nvSpPr>
        <p:spPr/>
        <p:txBody>
          <a:bodyPr/>
          <a:lstStyle/>
          <a:p>
            <a:fld id="{EBDA7D2E-AE84-4863-836B-22CAF5C1A937}" type="slidenum">
              <a:rPr lang="en-US" smtClean="0"/>
              <a:t>21</a:t>
            </a:fld>
            <a:endParaRPr lang="en-US"/>
          </a:p>
        </p:txBody>
      </p:sp>
    </p:spTree>
    <p:extLst>
      <p:ext uri="{BB962C8B-B14F-4D97-AF65-F5344CB8AC3E}">
        <p14:creationId xmlns:p14="http://schemas.microsoft.com/office/powerpoint/2010/main" val="200882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They noted that the SS program was a lifeline and supported them as parents in understanding their child’s disability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As mentioned earlier preferred SS model to private provider model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eg</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going into an office and not being a part of the child’s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Parents reported wanted better communication about developmental milestones,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childs</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progress, upcoming meetings or changes to providers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etc</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22</a:t>
            </a:fld>
            <a:endParaRPr lang="en-US"/>
          </a:p>
        </p:txBody>
      </p:sp>
    </p:spTree>
    <p:extLst>
      <p:ext uri="{BB962C8B-B14F-4D97-AF65-F5344CB8AC3E}">
        <p14:creationId xmlns:p14="http://schemas.microsoft.com/office/powerpoint/2010/main" val="2840139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EBDA7D2E-AE84-4863-836B-22CAF5C1A937}" type="slidenum">
              <a:rPr lang="en-US" smtClean="0"/>
              <a:t>23</a:t>
            </a:fld>
            <a:endParaRPr lang="en-US"/>
          </a:p>
        </p:txBody>
      </p:sp>
    </p:spTree>
    <p:extLst>
      <p:ext uri="{BB962C8B-B14F-4D97-AF65-F5344CB8AC3E}">
        <p14:creationId xmlns:p14="http://schemas.microsoft.com/office/powerpoint/2010/main" val="3378636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7D2E-AE84-4863-836B-22CAF5C1A937}" type="slidenum">
              <a:rPr lang="en-US" smtClean="0"/>
              <a:t>24</a:t>
            </a:fld>
            <a:endParaRPr lang="en-US"/>
          </a:p>
        </p:txBody>
      </p:sp>
    </p:spTree>
    <p:extLst>
      <p:ext uri="{BB962C8B-B14F-4D97-AF65-F5344CB8AC3E}">
        <p14:creationId xmlns:p14="http://schemas.microsoft.com/office/powerpoint/2010/main" val="226079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a:p>
            <a:r>
              <a:rPr lang="en-US" dirty="0"/>
              <a:t>This is not just an academic exercise in understanding trends in participation (who is in and who is out). The intent of the study is to provide information to OPSR and SoonerStart so they can make evidence-based, data-informed decisions to strategically improve access to EI services for all children in Oklahoma.</a:t>
            </a:r>
          </a:p>
          <a:p>
            <a:endParaRPr lang="en-US" dirty="0"/>
          </a:p>
          <a:p>
            <a:r>
              <a:rPr lang="en-US" dirty="0"/>
              <a:t>Continue a practical approach, what are the critical questions you are considering? How can we understand to complexity of the issue?</a:t>
            </a:r>
          </a:p>
        </p:txBody>
      </p:sp>
      <p:sp>
        <p:nvSpPr>
          <p:cNvPr id="4" name="Slide Number Placeholder 3"/>
          <p:cNvSpPr>
            <a:spLocks noGrp="1"/>
          </p:cNvSpPr>
          <p:nvPr>
            <p:ph type="sldNum" sz="quarter" idx="5"/>
          </p:nvPr>
        </p:nvSpPr>
        <p:spPr/>
        <p:txBody>
          <a:bodyPr/>
          <a:lstStyle/>
          <a:p>
            <a:fld id="{EBDA7D2E-AE84-4863-836B-22CAF5C1A937}" type="slidenum">
              <a:rPr lang="en-US" smtClean="0"/>
              <a:t>4</a:t>
            </a:fld>
            <a:endParaRPr lang="en-US"/>
          </a:p>
        </p:txBody>
      </p:sp>
    </p:spTree>
    <p:extLst>
      <p:ext uri="{BB962C8B-B14F-4D97-AF65-F5344CB8AC3E}">
        <p14:creationId xmlns:p14="http://schemas.microsoft.com/office/powerpoint/2010/main" val="242742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Who is in the room? How many of you are not at all familiar with SoonerStart? </a:t>
            </a:r>
          </a:p>
          <a:p>
            <a:r>
              <a:rPr lang="en-US" dirty="0"/>
              <a:t>It’s not Sooner Success, or Child Welfare. It’s not Children First or Parents as Teachers or the Home-visiting program. Although it does have similarities to all of those. </a:t>
            </a:r>
          </a:p>
          <a:p>
            <a:endParaRPr lang="en-US" dirty="0"/>
          </a:p>
          <a:p>
            <a:r>
              <a:rPr lang="en-US" dirty="0"/>
              <a:t>Family-centered services includes incorporating family goals into the service plan, family-directed and family-focused assessments that holistically assess the child’s needs in family routines, and family coaching through service provision. It is not a clinical model of one on one, provider to child service provision.  </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5</a:t>
            </a:fld>
            <a:endParaRPr lang="en-US"/>
          </a:p>
        </p:txBody>
      </p:sp>
    </p:spTree>
    <p:extLst>
      <p:ext uri="{BB962C8B-B14F-4D97-AF65-F5344CB8AC3E}">
        <p14:creationId xmlns:p14="http://schemas.microsoft.com/office/powerpoint/2010/main" val="267944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 is designed from the beginning to bring together multiple agencies in partnership to support young children with disabilities</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6</a:t>
            </a:fld>
            <a:endParaRPr lang="en-US"/>
          </a:p>
        </p:txBody>
      </p:sp>
    </p:spTree>
    <p:extLst>
      <p:ext uri="{BB962C8B-B14F-4D97-AF65-F5344CB8AC3E}">
        <p14:creationId xmlns:p14="http://schemas.microsoft.com/office/powerpoint/2010/main" val="56336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eligibility criteria is considered ; Category C Category C: 33% delay in two or more domains, 40% delay in one domain, 50% delay in one domain, 1.5 standard deviations in 2 or more domains, 1.75 standard deviations in one domain, 2 standard deviations in one domain, 2 standard deviations in two or more domains.</a:t>
            </a:r>
          </a:p>
          <a:p>
            <a:endParaRPr lang="en-US" dirty="0"/>
          </a:p>
          <a:p>
            <a:r>
              <a:rPr lang="en-US" dirty="0"/>
              <a:t>Oklahoma has narrow eligibility requirements, when compared to other states. A handful of states make all “at-risk” children eligible for services, while others have set the boundaries around eligibility much more broadly. </a:t>
            </a:r>
          </a:p>
          <a:p>
            <a:endParaRPr lang="en-US" dirty="0"/>
          </a:p>
          <a:p>
            <a:r>
              <a:rPr lang="en-US" dirty="0"/>
              <a:t>Grace will now share some details about the study we are currently conducting.</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7</a:t>
            </a:fld>
            <a:endParaRPr lang="en-US"/>
          </a:p>
        </p:txBody>
      </p:sp>
    </p:spTree>
    <p:extLst>
      <p:ext uri="{BB962C8B-B14F-4D97-AF65-F5344CB8AC3E}">
        <p14:creationId xmlns:p14="http://schemas.microsoft.com/office/powerpoint/2010/main" val="199409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8</a:t>
            </a:fld>
            <a:endParaRPr lang="en-US"/>
          </a:p>
        </p:txBody>
      </p:sp>
    </p:spTree>
    <p:extLst>
      <p:ext uri="{BB962C8B-B14F-4D97-AF65-F5344CB8AC3E}">
        <p14:creationId xmlns:p14="http://schemas.microsoft.com/office/powerpoint/2010/main" val="264164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conversations with OPSR and SoonerStart, we defined the following research questions.  We focused on the critical questions that staff from both agencies (Education and Health) had related to the SS program. </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9</a:t>
            </a:fld>
            <a:endParaRPr lang="en-US"/>
          </a:p>
        </p:txBody>
      </p:sp>
    </p:spTree>
    <p:extLst>
      <p:ext uri="{BB962C8B-B14F-4D97-AF65-F5344CB8AC3E}">
        <p14:creationId xmlns:p14="http://schemas.microsoft.com/office/powerpoint/2010/main" val="361004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Convergent Mixed Methods  design</a:t>
            </a:r>
          </a:p>
          <a:p>
            <a:endParaRPr lang="en-US" dirty="0"/>
          </a:p>
          <a:p>
            <a:r>
              <a:rPr lang="en-US" dirty="0"/>
              <a:t>Or say </a:t>
            </a:r>
          </a:p>
          <a:p>
            <a:endParaRPr lang="en-US" dirty="0"/>
          </a:p>
          <a:p>
            <a:r>
              <a:rPr lang="en-US" dirty="0">
                <a:latin typeface="Calibri"/>
                <a:ea typeface="Calibri"/>
                <a:cs typeface="Calibri"/>
              </a:rPr>
              <a:t>Multi methods approach with information learned from each collection informing what we collect and learn from the other.</a:t>
            </a:r>
          </a:p>
          <a:p>
            <a:endParaRPr lang="en-US" dirty="0"/>
          </a:p>
        </p:txBody>
      </p:sp>
      <p:sp>
        <p:nvSpPr>
          <p:cNvPr id="4" name="Slide Number Placeholder 3"/>
          <p:cNvSpPr>
            <a:spLocks noGrp="1"/>
          </p:cNvSpPr>
          <p:nvPr>
            <p:ph type="sldNum" sz="quarter" idx="5"/>
          </p:nvPr>
        </p:nvSpPr>
        <p:spPr/>
        <p:txBody>
          <a:bodyPr/>
          <a:lstStyle/>
          <a:p>
            <a:fld id="{EBDA7D2E-AE84-4863-836B-22CAF5C1A937}" type="slidenum">
              <a:rPr lang="en-US" smtClean="0"/>
              <a:t>10</a:t>
            </a:fld>
            <a:endParaRPr lang="en-US"/>
          </a:p>
        </p:txBody>
      </p:sp>
    </p:spTree>
    <p:extLst>
      <p:ext uri="{BB962C8B-B14F-4D97-AF65-F5344CB8AC3E}">
        <p14:creationId xmlns:p14="http://schemas.microsoft.com/office/powerpoint/2010/main" val="1919654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uture cub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6D4-0B43-53D4-ABCE-233DE6065D41}"/>
              </a:ext>
            </a:extLst>
          </p:cNvPr>
          <p:cNvSpPr>
            <a:spLocks noGrp="1"/>
          </p:cNvSpPr>
          <p:nvPr>
            <p:ph type="ctrTitle"/>
          </p:nvPr>
        </p:nvSpPr>
        <p:spPr>
          <a:xfrm>
            <a:off x="631825" y="2595977"/>
            <a:ext cx="5280778" cy="1329595"/>
          </a:xfrm>
          <a:prstGeom prst="rect">
            <a:avLst/>
          </a:prstGeom>
        </p:spPr>
        <p:txBody>
          <a:bodyPr rIns="0" bIns="0" anchor="t" anchorCtr="0">
            <a:sp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FD057EB-8F52-6BC7-4CF7-A7891DDC2F24}"/>
              </a:ext>
            </a:extLst>
          </p:cNvPr>
          <p:cNvSpPr>
            <a:spLocks noGrp="1"/>
          </p:cNvSpPr>
          <p:nvPr>
            <p:ph type="subTitle" idx="1" hasCustomPrompt="1"/>
          </p:nvPr>
        </p:nvSpPr>
        <p:spPr>
          <a:xfrm>
            <a:off x="631825" y="5355053"/>
            <a:ext cx="5280778" cy="455198"/>
          </a:xfrm>
        </p:spPr>
        <p:txBody>
          <a:bodyPr lIns="0" tIns="0" rIns="0" bIns="0" anchor="t" anchorCtr="0">
            <a:noAutofit/>
          </a:bodyPr>
          <a:lstStyle>
            <a:lvl1pPr marL="0" indent="0" algn="l">
              <a:buNone/>
              <a:defRPr sz="1200">
                <a:solidFill>
                  <a:schemeClr val="bg2"/>
                </a:solidFill>
                <a:latin typeface="Andale Mono" panose="020B05090000000000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OCTOBER 21, 2023</a:t>
            </a:r>
          </a:p>
        </p:txBody>
      </p:sp>
      <p:pic>
        <p:nvPicPr>
          <p:cNvPr id="4" name="Picture 3">
            <a:extLst>
              <a:ext uri="{FF2B5EF4-FFF2-40B4-BE49-F238E27FC236}">
                <a16:creationId xmlns:a16="http://schemas.microsoft.com/office/drawing/2014/main" id="{01FB6C24-E13C-A22E-D287-A25F1DD3EEB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75" r="-3253"/>
          <a:stretch/>
        </p:blipFill>
        <p:spPr>
          <a:xfrm>
            <a:off x="329184" y="440436"/>
            <a:ext cx="2011060" cy="718760"/>
          </a:xfrm>
          <a:prstGeom prst="rect">
            <a:avLst/>
          </a:prstGeom>
        </p:spPr>
      </p:pic>
      <p:sp>
        <p:nvSpPr>
          <p:cNvPr id="8" name="TextBox 7">
            <a:extLst>
              <a:ext uri="{FF2B5EF4-FFF2-40B4-BE49-F238E27FC236}">
                <a16:creationId xmlns:a16="http://schemas.microsoft.com/office/drawing/2014/main" id="{19A9C2C0-8EF9-1495-FA0B-2F101A1F5ABD}"/>
              </a:ext>
            </a:extLst>
          </p:cNvPr>
          <p:cNvSpPr txBox="1"/>
          <p:nvPr/>
        </p:nvSpPr>
        <p:spPr>
          <a:xfrm>
            <a:off x="627888" y="6477000"/>
            <a:ext cx="3527569"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©2023 SRI INTERNATIONAL. ALL RIGHTS RESERVED. PROPRIETARY.</a:t>
            </a:r>
          </a:p>
        </p:txBody>
      </p:sp>
      <p:grpSp>
        <p:nvGrpSpPr>
          <p:cNvPr id="9" name="Graphic 6">
            <a:extLst>
              <a:ext uri="{FF2B5EF4-FFF2-40B4-BE49-F238E27FC236}">
                <a16:creationId xmlns:a16="http://schemas.microsoft.com/office/drawing/2014/main" id="{1415602B-2807-5992-DE90-9557BFDBDD0A}"/>
              </a:ext>
            </a:extLst>
          </p:cNvPr>
          <p:cNvGrpSpPr/>
          <p:nvPr/>
        </p:nvGrpSpPr>
        <p:grpSpPr>
          <a:xfrm>
            <a:off x="6165042" y="1455420"/>
            <a:ext cx="5375304" cy="4749956"/>
            <a:chOff x="6165042" y="1455420"/>
            <a:chExt cx="5375304" cy="4749956"/>
          </a:xfrm>
        </p:grpSpPr>
        <p:sp>
          <p:nvSpPr>
            <p:cNvPr id="10" name="Freeform 9">
              <a:extLst>
                <a:ext uri="{FF2B5EF4-FFF2-40B4-BE49-F238E27FC236}">
                  <a16:creationId xmlns:a16="http://schemas.microsoft.com/office/drawing/2014/main" id="{10F25BC3-85AC-D13D-71B5-B7F711ED2517}"/>
                </a:ext>
              </a:extLst>
            </p:cNvPr>
            <p:cNvSpPr/>
            <p:nvPr/>
          </p:nvSpPr>
          <p:spPr>
            <a:xfrm>
              <a:off x="6165042" y="1455420"/>
              <a:ext cx="3525750" cy="4489279"/>
            </a:xfrm>
            <a:custGeom>
              <a:avLst/>
              <a:gdLst>
                <a:gd name="connsiteX0" fmla="*/ 2554369 w 3525750"/>
                <a:gd name="connsiteY0" fmla="*/ 0 h 4489279"/>
                <a:gd name="connsiteX1" fmla="*/ 0 w 3525750"/>
                <a:gd name="connsiteY1" fmla="*/ 1929089 h 4489279"/>
                <a:gd name="connsiteX2" fmla="*/ 1924912 w 3525750"/>
                <a:gd name="connsiteY2" fmla="*/ 4489279 h 4489279"/>
                <a:gd name="connsiteX3" fmla="*/ 1924912 w 3525750"/>
                <a:gd name="connsiteY3" fmla="*/ 4117054 h 4489279"/>
                <a:gd name="connsiteX4" fmla="*/ 313051 w 3525750"/>
                <a:gd name="connsiteY4" fmla="*/ 1973275 h 4489279"/>
                <a:gd name="connsiteX5" fmla="*/ 2510400 w 3525750"/>
                <a:gd name="connsiteY5" fmla="*/ 313750 h 4489279"/>
                <a:gd name="connsiteX6" fmla="*/ 3245885 w 3525750"/>
                <a:gd name="connsiteY6" fmla="*/ 1291983 h 4489279"/>
                <a:gd name="connsiteX7" fmla="*/ 3525750 w 3525750"/>
                <a:gd name="connsiteY7" fmla="*/ 1291983 h 4489279"/>
                <a:gd name="connsiteX8" fmla="*/ 2554369 w 3525750"/>
                <a:gd name="connsiteY8" fmla="*/ 0 h 448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5750" h="4489279">
                  <a:moveTo>
                    <a:pt x="2554369" y="0"/>
                  </a:moveTo>
                  <a:lnTo>
                    <a:pt x="0" y="1929089"/>
                  </a:lnTo>
                  <a:lnTo>
                    <a:pt x="1924912" y="4489279"/>
                  </a:lnTo>
                  <a:lnTo>
                    <a:pt x="1924912" y="4117054"/>
                  </a:lnTo>
                  <a:lnTo>
                    <a:pt x="313051" y="1973275"/>
                  </a:lnTo>
                  <a:lnTo>
                    <a:pt x="2510400" y="313750"/>
                  </a:lnTo>
                  <a:lnTo>
                    <a:pt x="3245885" y="1291983"/>
                  </a:lnTo>
                  <a:lnTo>
                    <a:pt x="3525750" y="1291983"/>
                  </a:lnTo>
                  <a:lnTo>
                    <a:pt x="2554369" y="0"/>
                  </a:lnTo>
                  <a:close/>
                </a:path>
              </a:pathLst>
            </a:custGeom>
            <a:solidFill>
              <a:schemeClr val="accent1"/>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99BCD5C-7D7A-EC45-4FB3-5D005D758BBF}"/>
                </a:ext>
              </a:extLst>
            </p:cNvPr>
            <p:cNvSpPr/>
            <p:nvPr/>
          </p:nvSpPr>
          <p:spPr>
            <a:xfrm>
              <a:off x="8089953" y="2747402"/>
              <a:ext cx="3450392" cy="3457974"/>
            </a:xfrm>
            <a:custGeom>
              <a:avLst/>
              <a:gdLst>
                <a:gd name="connsiteX0" fmla="*/ 1860936 w 3450392"/>
                <a:gd name="connsiteY0" fmla="*/ 0 h 3457974"/>
                <a:gd name="connsiteX1" fmla="*/ 2845256 w 3450392"/>
                <a:gd name="connsiteY1" fmla="*/ 1309153 h 3457974"/>
                <a:gd name="connsiteX2" fmla="*/ 0 w 3450392"/>
                <a:gd name="connsiteY2" fmla="*/ 3457975 h 3457974"/>
                <a:gd name="connsiteX3" fmla="*/ 3450393 w 3450392"/>
                <a:gd name="connsiteY3" fmla="*/ 3457975 h 3457974"/>
                <a:gd name="connsiteX4" fmla="*/ 3450393 w 3450392"/>
                <a:gd name="connsiteY4" fmla="*/ 0 h 3457974"/>
                <a:gd name="connsiteX5" fmla="*/ 1860816 w 3450392"/>
                <a:gd name="connsiteY5" fmla="*/ 0 h 3457974"/>
                <a:gd name="connsiteX6" fmla="*/ 1600839 w 3450392"/>
                <a:gd name="connsiteY6" fmla="*/ 0 h 3457974"/>
                <a:gd name="connsiteX7" fmla="*/ 0 w 3450392"/>
                <a:gd name="connsiteY7" fmla="*/ 0 h 3457974"/>
                <a:gd name="connsiteX8" fmla="*/ 0 w 3450392"/>
                <a:gd name="connsiteY8" fmla="*/ 3197297 h 3457974"/>
                <a:gd name="connsiteX9" fmla="*/ 2554369 w 3450392"/>
                <a:gd name="connsiteY9" fmla="*/ 1268208 h 3457974"/>
                <a:gd name="connsiteX10" fmla="*/ 1600839 w 3450392"/>
                <a:gd name="connsiteY10" fmla="*/ 0 h 34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2" h="3457974">
                  <a:moveTo>
                    <a:pt x="1860936" y="0"/>
                  </a:moveTo>
                  <a:lnTo>
                    <a:pt x="2845256" y="1309153"/>
                  </a:lnTo>
                  <a:lnTo>
                    <a:pt x="0" y="3457975"/>
                  </a:lnTo>
                  <a:lnTo>
                    <a:pt x="3450393" y="3457975"/>
                  </a:lnTo>
                  <a:lnTo>
                    <a:pt x="3450393" y="0"/>
                  </a:lnTo>
                  <a:lnTo>
                    <a:pt x="1860816" y="0"/>
                  </a:lnTo>
                  <a:close/>
                  <a:moveTo>
                    <a:pt x="1600839" y="0"/>
                  </a:moveTo>
                  <a:lnTo>
                    <a:pt x="0" y="0"/>
                  </a:lnTo>
                  <a:lnTo>
                    <a:pt x="0" y="3197297"/>
                  </a:lnTo>
                  <a:lnTo>
                    <a:pt x="2554369" y="1268208"/>
                  </a:lnTo>
                  <a:lnTo>
                    <a:pt x="1600839" y="0"/>
                  </a:lnTo>
                  <a:close/>
                </a:path>
              </a:pathLst>
            </a:custGeom>
            <a:solidFill>
              <a:schemeClr val="accent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93536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column with image">
    <p:bg>
      <p:bgPr>
        <a:solidFill>
          <a:schemeClr val="bg2"/>
        </a:solidFill>
        <a:effectLst/>
      </p:bgPr>
    </p:bg>
    <p:spTree>
      <p:nvGrpSpPr>
        <p:cNvPr id="1" name=""/>
        <p:cNvGrpSpPr/>
        <p:nvPr/>
      </p:nvGrpSpPr>
      <p:grpSpPr>
        <a:xfrm>
          <a:off x="0" y="0"/>
          <a:ext cx="0" cy="0"/>
          <a:chOff x="0" y="0"/>
          <a:chExt cx="0" cy="0"/>
        </a:xfrm>
      </p:grpSpPr>
      <p:sp>
        <p:nvSpPr>
          <p:cNvPr id="7" name="Title Placeholder 10">
            <a:extLst>
              <a:ext uri="{FF2B5EF4-FFF2-40B4-BE49-F238E27FC236}">
                <a16:creationId xmlns:a16="http://schemas.microsoft.com/office/drawing/2014/main" id="{93AAE127-96BC-1570-2DFA-8EFBD528B18D}"/>
              </a:ext>
            </a:extLst>
          </p:cNvPr>
          <p:cNvSpPr>
            <a:spLocks noGrp="1"/>
          </p:cNvSpPr>
          <p:nvPr>
            <p:ph type="title"/>
          </p:nvPr>
        </p:nvSpPr>
        <p:spPr>
          <a:xfrm>
            <a:off x="631825" y="476250"/>
            <a:ext cx="10188575" cy="821763"/>
          </a:xfrm>
          <a:prstGeom prst="rect">
            <a:avLst/>
          </a:prstGeom>
        </p:spPr>
        <p:txBody>
          <a:bodyPr vert="horz" lIns="0" tIns="0" rIns="91440" bIns="45720" rtlCol="0" anchor="t" anchorCtr="0">
            <a:spAutoFit/>
          </a:bodyPr>
          <a:lstStyle/>
          <a:p>
            <a:r>
              <a:rPr lang="en-US"/>
              <a:t>Click to edit Master title style</a:t>
            </a:r>
          </a:p>
        </p:txBody>
      </p:sp>
      <p:grpSp>
        <p:nvGrpSpPr>
          <p:cNvPr id="8" name="Graphic 6">
            <a:extLst>
              <a:ext uri="{FF2B5EF4-FFF2-40B4-BE49-F238E27FC236}">
                <a16:creationId xmlns:a16="http://schemas.microsoft.com/office/drawing/2014/main" id="{C4431A8D-69C6-5554-FE34-AF0859BE64F0}"/>
              </a:ext>
            </a:extLst>
          </p:cNvPr>
          <p:cNvGrpSpPr/>
          <p:nvPr/>
        </p:nvGrpSpPr>
        <p:grpSpPr>
          <a:xfrm>
            <a:off x="11097476" y="519193"/>
            <a:ext cx="483973" cy="427290"/>
            <a:chOff x="11097476" y="519193"/>
            <a:chExt cx="483973" cy="427290"/>
          </a:xfrm>
          <a:solidFill>
            <a:srgbClr val="000000"/>
          </a:solidFill>
        </p:grpSpPr>
        <p:sp>
          <p:nvSpPr>
            <p:cNvPr id="9" name="Freeform 8">
              <a:extLst>
                <a:ext uri="{FF2B5EF4-FFF2-40B4-BE49-F238E27FC236}">
                  <a16:creationId xmlns:a16="http://schemas.microsoft.com/office/drawing/2014/main" id="{F0422727-09F8-A592-14C3-159E7F8BF0D2}"/>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6123DAB-A2CC-8329-4729-7D6A02A0C58B}"/>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14" name="Text Placeholder 13">
            <a:extLst>
              <a:ext uri="{FF2B5EF4-FFF2-40B4-BE49-F238E27FC236}">
                <a16:creationId xmlns:a16="http://schemas.microsoft.com/office/drawing/2014/main" id="{3D5094B9-835C-41E2-2C2D-5588817F331D}"/>
              </a:ext>
            </a:extLst>
          </p:cNvPr>
          <p:cNvSpPr>
            <a:spLocks noGrp="1"/>
          </p:cNvSpPr>
          <p:nvPr>
            <p:ph type="body" sz="quarter" idx="10" hasCustomPrompt="1"/>
          </p:nvPr>
        </p:nvSpPr>
        <p:spPr>
          <a:xfrm>
            <a:off x="631825" y="1412316"/>
            <a:ext cx="5464175" cy="4114801"/>
          </a:xfrm>
        </p:spPr>
        <p:txBody>
          <a:bodyPr/>
          <a:lstStyle/>
          <a:p>
            <a:pPr lvl="0"/>
            <a:r>
              <a:rPr lang="en-US"/>
              <a:t>Lorem ipsum dolor sit </a:t>
            </a:r>
            <a:r>
              <a:rPr lang="en-US" err="1"/>
              <a:t>amet</a:t>
            </a:r>
            <a:r>
              <a:rPr lang="en-US"/>
              <a:t>, </a:t>
            </a:r>
            <a:r>
              <a:rPr lang="en-US" err="1"/>
              <a:t>mei</a:t>
            </a:r>
            <a:r>
              <a:rPr lang="en-US"/>
              <a:t> case consul </a:t>
            </a:r>
            <a:r>
              <a:rPr lang="en-US" err="1"/>
              <a:t>scriptorem</a:t>
            </a:r>
            <a:r>
              <a:rPr lang="en-US"/>
              <a:t> </a:t>
            </a:r>
            <a:r>
              <a:rPr lang="en-US" err="1"/>
              <a:t>eu</a:t>
            </a:r>
            <a:r>
              <a:rPr lang="en-US"/>
              <a:t>. Ad </a:t>
            </a:r>
            <a:r>
              <a:rPr lang="en-US" err="1"/>
              <a:t>veritus</a:t>
            </a:r>
            <a:r>
              <a:rPr lang="en-US"/>
              <a:t> </a:t>
            </a:r>
            <a:r>
              <a:rPr lang="en-US" err="1"/>
              <a:t>reprimique</a:t>
            </a:r>
            <a:r>
              <a:rPr lang="en-US"/>
              <a:t> </a:t>
            </a:r>
            <a:r>
              <a:rPr lang="en-US" err="1"/>
              <a:t>consectetuer</a:t>
            </a:r>
            <a:r>
              <a:rPr lang="en-US"/>
              <a:t> </a:t>
            </a:r>
            <a:r>
              <a:rPr lang="en-US" err="1"/>
              <a:t>mel</a:t>
            </a:r>
            <a:r>
              <a:rPr lang="en-US"/>
              <a:t>, qui </a:t>
            </a:r>
            <a:r>
              <a:rPr lang="en-US" err="1"/>
              <a:t>ea</a:t>
            </a:r>
            <a:r>
              <a:rPr lang="en-US"/>
              <a:t> </a:t>
            </a:r>
            <a:r>
              <a:rPr lang="en-US" err="1"/>
              <a:t>tamquam</a:t>
            </a:r>
            <a:r>
              <a:rPr lang="en-US"/>
              <a:t> </a:t>
            </a:r>
            <a:r>
              <a:rPr lang="en-US" err="1"/>
              <a:t>fastidii</a:t>
            </a:r>
            <a:r>
              <a:rPr lang="en-US"/>
              <a:t>, </a:t>
            </a:r>
            <a:r>
              <a:rPr lang="en-US" err="1"/>
              <a:t>usu</a:t>
            </a:r>
            <a:r>
              <a:rPr lang="en-US"/>
              <a:t> at </a:t>
            </a:r>
            <a:r>
              <a:rPr lang="en-US" err="1"/>
              <a:t>voluptaria</a:t>
            </a:r>
            <a:r>
              <a:rPr lang="en-US"/>
              <a:t> </a:t>
            </a:r>
            <a:r>
              <a:rPr lang="en-US" err="1"/>
              <a:t>accommodare</a:t>
            </a:r>
            <a:r>
              <a:rPr lang="en-US"/>
              <a:t>. Quo ex vide </a:t>
            </a:r>
            <a:r>
              <a:rPr lang="en-US" err="1"/>
              <a:t>antiopam</a:t>
            </a:r>
            <a:r>
              <a:rPr lang="en-US"/>
              <a:t> </a:t>
            </a:r>
            <a:r>
              <a:rPr lang="en-US" err="1"/>
              <a:t>recteque</a:t>
            </a:r>
            <a:r>
              <a:rPr lang="en-US"/>
              <a:t>, ad stet </a:t>
            </a:r>
            <a:r>
              <a:rPr lang="en-US" err="1"/>
              <a:t>apeirian</a:t>
            </a:r>
            <a:r>
              <a:rPr lang="en-US"/>
              <a:t> </a:t>
            </a:r>
            <a:r>
              <a:rPr lang="en-US" err="1"/>
              <a:t>splendide</a:t>
            </a:r>
            <a:r>
              <a:rPr lang="en-US"/>
              <a:t> sit. Vim </a:t>
            </a:r>
            <a:r>
              <a:rPr lang="en-US" err="1"/>
              <a:t>eu</a:t>
            </a:r>
            <a:r>
              <a:rPr lang="en-US"/>
              <a:t> alterum </a:t>
            </a:r>
            <a:r>
              <a:rPr lang="en-US" err="1"/>
              <a:t>tibique</a:t>
            </a:r>
            <a:r>
              <a:rPr lang="en-US"/>
              <a:t>. </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48A07E24-3290-8C29-961A-4E7EC9C06F96}"/>
              </a:ext>
            </a:extLst>
          </p:cNvPr>
          <p:cNvSpPr>
            <a:spLocks noGrp="1" noChangeAspect="1"/>
          </p:cNvSpPr>
          <p:nvPr>
            <p:ph type="pic" sz="quarter" idx="11"/>
          </p:nvPr>
        </p:nvSpPr>
        <p:spPr>
          <a:xfrm>
            <a:off x="6729413" y="1398587"/>
            <a:ext cx="4114799" cy="4114800"/>
          </a:xfrm>
        </p:spPr>
        <p:txBody>
          <a:bodyPr/>
          <a:lstStyle/>
          <a:p>
            <a:r>
              <a:rPr lang="en-US"/>
              <a:t>Click icon to add picture</a:t>
            </a:r>
          </a:p>
        </p:txBody>
      </p:sp>
      <p:sp>
        <p:nvSpPr>
          <p:cNvPr id="17" name="TextBox 16">
            <a:extLst>
              <a:ext uri="{FF2B5EF4-FFF2-40B4-BE49-F238E27FC236}">
                <a16:creationId xmlns:a16="http://schemas.microsoft.com/office/drawing/2014/main" id="{89157D4E-E5A7-4350-B490-8385C779A4DF}"/>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53112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text">
    <p:bg>
      <p:bgPr>
        <a:solidFill>
          <a:schemeClr val="bg1"/>
        </a:solidFill>
        <a:effectLst/>
      </p:bgPr>
    </p:bg>
    <p:spTree>
      <p:nvGrpSpPr>
        <p:cNvPr id="1" name=""/>
        <p:cNvGrpSpPr/>
        <p:nvPr/>
      </p:nvGrpSpPr>
      <p:grpSpPr>
        <a:xfrm>
          <a:off x="0" y="0"/>
          <a:ext cx="0" cy="0"/>
          <a:chOff x="0" y="0"/>
          <a:chExt cx="0" cy="0"/>
        </a:xfrm>
      </p:grpSpPr>
      <p:sp>
        <p:nvSpPr>
          <p:cNvPr id="7" name="Title Placeholder 10">
            <a:extLst>
              <a:ext uri="{FF2B5EF4-FFF2-40B4-BE49-F238E27FC236}">
                <a16:creationId xmlns:a16="http://schemas.microsoft.com/office/drawing/2014/main" id="{93AAE127-96BC-1570-2DFA-8EFBD528B18D}"/>
              </a:ext>
            </a:extLst>
          </p:cNvPr>
          <p:cNvSpPr>
            <a:spLocks noGrp="1"/>
          </p:cNvSpPr>
          <p:nvPr>
            <p:ph type="title"/>
          </p:nvPr>
        </p:nvSpPr>
        <p:spPr>
          <a:xfrm>
            <a:off x="631825" y="476250"/>
            <a:ext cx="10188575" cy="821763"/>
          </a:xfrm>
          <a:prstGeom prst="rect">
            <a:avLst/>
          </a:prstGeom>
        </p:spPr>
        <p:txBody>
          <a:bodyPr vert="horz" lIns="0" tIns="0" rIns="91440" bIns="45720" rtlCol="0" anchor="t" anchorCtr="0">
            <a:spAutoFit/>
          </a:bodyPr>
          <a:lstStyle/>
          <a:p>
            <a:r>
              <a:rPr lang="en-US"/>
              <a:t>Click to edit Master title style</a:t>
            </a:r>
          </a:p>
        </p:txBody>
      </p:sp>
      <p:grpSp>
        <p:nvGrpSpPr>
          <p:cNvPr id="8" name="Graphic 6">
            <a:extLst>
              <a:ext uri="{FF2B5EF4-FFF2-40B4-BE49-F238E27FC236}">
                <a16:creationId xmlns:a16="http://schemas.microsoft.com/office/drawing/2014/main" id="{C4431A8D-69C6-5554-FE34-AF0859BE64F0}"/>
              </a:ext>
            </a:extLst>
          </p:cNvPr>
          <p:cNvGrpSpPr/>
          <p:nvPr/>
        </p:nvGrpSpPr>
        <p:grpSpPr>
          <a:xfrm>
            <a:off x="11097476" y="519193"/>
            <a:ext cx="483973" cy="427290"/>
            <a:chOff x="11097476" y="519193"/>
            <a:chExt cx="483973" cy="427290"/>
          </a:xfrm>
          <a:solidFill>
            <a:srgbClr val="000000"/>
          </a:solidFill>
        </p:grpSpPr>
        <p:sp>
          <p:nvSpPr>
            <p:cNvPr id="9" name="Freeform 8">
              <a:extLst>
                <a:ext uri="{FF2B5EF4-FFF2-40B4-BE49-F238E27FC236}">
                  <a16:creationId xmlns:a16="http://schemas.microsoft.com/office/drawing/2014/main" id="{F0422727-09F8-A592-14C3-159E7F8BF0D2}"/>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6123DAB-A2CC-8329-4729-7D6A02A0C58B}"/>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14" name="Text Placeholder 13">
            <a:extLst>
              <a:ext uri="{FF2B5EF4-FFF2-40B4-BE49-F238E27FC236}">
                <a16:creationId xmlns:a16="http://schemas.microsoft.com/office/drawing/2014/main" id="{3D5094B9-835C-41E2-2C2D-5588817F331D}"/>
              </a:ext>
            </a:extLst>
          </p:cNvPr>
          <p:cNvSpPr>
            <a:spLocks noGrp="1"/>
          </p:cNvSpPr>
          <p:nvPr>
            <p:ph type="body" sz="quarter" idx="10" hasCustomPrompt="1"/>
          </p:nvPr>
        </p:nvSpPr>
        <p:spPr>
          <a:xfrm>
            <a:off x="631825" y="1412316"/>
            <a:ext cx="5257800" cy="4786313"/>
          </a:xfrm>
        </p:spPr>
        <p:txBody>
          <a:bodyPr/>
          <a:lstStyle/>
          <a:p>
            <a:pPr lvl="0"/>
            <a:r>
              <a:rPr lang="en-US"/>
              <a:t>Lorem ipsum dolor sit </a:t>
            </a:r>
            <a:r>
              <a:rPr lang="en-US" err="1"/>
              <a:t>amet</a:t>
            </a:r>
            <a:r>
              <a:rPr lang="en-US"/>
              <a:t>, </a:t>
            </a:r>
            <a:r>
              <a:rPr lang="en-US" err="1"/>
              <a:t>mei</a:t>
            </a:r>
            <a:r>
              <a:rPr lang="en-US"/>
              <a:t> case consul </a:t>
            </a:r>
            <a:r>
              <a:rPr lang="en-US" err="1"/>
              <a:t>scriptorem</a:t>
            </a:r>
            <a:r>
              <a:rPr lang="en-US"/>
              <a:t> </a:t>
            </a:r>
            <a:r>
              <a:rPr lang="en-US" err="1"/>
              <a:t>eu</a:t>
            </a:r>
            <a:r>
              <a:rPr lang="en-US"/>
              <a:t>. Ad </a:t>
            </a:r>
            <a:r>
              <a:rPr lang="en-US" err="1"/>
              <a:t>veritus</a:t>
            </a:r>
            <a:r>
              <a:rPr lang="en-US"/>
              <a:t> </a:t>
            </a:r>
            <a:r>
              <a:rPr lang="en-US" err="1"/>
              <a:t>reprimique</a:t>
            </a:r>
            <a:r>
              <a:rPr lang="en-US"/>
              <a:t> </a:t>
            </a:r>
            <a:r>
              <a:rPr lang="en-US" err="1"/>
              <a:t>consectetuer</a:t>
            </a:r>
            <a:r>
              <a:rPr lang="en-US"/>
              <a:t> </a:t>
            </a:r>
            <a:r>
              <a:rPr lang="en-US" err="1"/>
              <a:t>mel</a:t>
            </a:r>
            <a:r>
              <a:rPr lang="en-US"/>
              <a:t>, qui </a:t>
            </a:r>
            <a:r>
              <a:rPr lang="en-US" err="1"/>
              <a:t>ea</a:t>
            </a:r>
            <a:r>
              <a:rPr lang="en-US"/>
              <a:t> </a:t>
            </a:r>
            <a:r>
              <a:rPr lang="en-US" err="1"/>
              <a:t>tamquam</a:t>
            </a:r>
            <a:r>
              <a:rPr lang="en-US"/>
              <a:t> </a:t>
            </a:r>
            <a:r>
              <a:rPr lang="en-US" err="1"/>
              <a:t>fastidii</a:t>
            </a:r>
            <a:r>
              <a:rPr lang="en-US"/>
              <a:t>, </a:t>
            </a:r>
            <a:r>
              <a:rPr lang="en-US" err="1"/>
              <a:t>usu</a:t>
            </a:r>
            <a:r>
              <a:rPr lang="en-US"/>
              <a:t> at </a:t>
            </a:r>
            <a:r>
              <a:rPr lang="en-US" err="1"/>
              <a:t>voluptaria</a:t>
            </a:r>
            <a:r>
              <a:rPr lang="en-US"/>
              <a:t> </a:t>
            </a:r>
            <a:r>
              <a:rPr lang="en-US" err="1"/>
              <a:t>accommodare</a:t>
            </a:r>
            <a:r>
              <a:rPr lang="en-US"/>
              <a:t>. Quo ex vide </a:t>
            </a:r>
            <a:r>
              <a:rPr lang="en-US" err="1"/>
              <a:t>antiopam</a:t>
            </a:r>
            <a:r>
              <a:rPr lang="en-US"/>
              <a:t> </a:t>
            </a:r>
            <a:r>
              <a:rPr lang="en-US" err="1"/>
              <a:t>recteque</a:t>
            </a:r>
            <a:r>
              <a:rPr lang="en-US"/>
              <a:t>, ad stet </a:t>
            </a:r>
            <a:r>
              <a:rPr lang="en-US" err="1"/>
              <a:t>apeirian</a:t>
            </a:r>
            <a:r>
              <a:rPr lang="en-US"/>
              <a:t> </a:t>
            </a:r>
            <a:r>
              <a:rPr lang="en-US" err="1"/>
              <a:t>splendide</a:t>
            </a:r>
            <a:r>
              <a:rPr lang="en-US"/>
              <a:t> sit. Vim </a:t>
            </a:r>
            <a:r>
              <a:rPr lang="en-US" err="1"/>
              <a:t>eu</a:t>
            </a:r>
            <a:r>
              <a:rPr lang="en-US"/>
              <a:t> alterum </a:t>
            </a:r>
            <a:r>
              <a:rPr lang="en-US" err="1"/>
              <a:t>tibique</a:t>
            </a:r>
            <a:r>
              <a:rPr lang="en-US"/>
              <a:t>. </a:t>
            </a:r>
          </a:p>
          <a:p>
            <a:pPr lvl="1"/>
            <a:r>
              <a:rPr lang="en-US"/>
              <a:t>Second level</a:t>
            </a:r>
          </a:p>
          <a:p>
            <a:pPr lvl="2"/>
            <a:r>
              <a:rPr lang="en-US"/>
              <a:t>Third level</a:t>
            </a:r>
          </a:p>
          <a:p>
            <a:pPr lvl="3"/>
            <a:r>
              <a:rPr lang="en-US"/>
              <a:t>Fourth level</a:t>
            </a:r>
          </a:p>
          <a:p>
            <a:pPr lvl="4"/>
            <a:r>
              <a:rPr lang="en-US"/>
              <a:t>Fifth level</a:t>
            </a:r>
          </a:p>
        </p:txBody>
      </p:sp>
      <p:sp>
        <p:nvSpPr>
          <p:cNvPr id="2" name="Text Placeholder 13">
            <a:extLst>
              <a:ext uri="{FF2B5EF4-FFF2-40B4-BE49-F238E27FC236}">
                <a16:creationId xmlns:a16="http://schemas.microsoft.com/office/drawing/2014/main" id="{D9C2CC36-FBAC-7235-5661-B754FB1701A7}"/>
              </a:ext>
            </a:extLst>
          </p:cNvPr>
          <p:cNvSpPr>
            <a:spLocks noGrp="1"/>
          </p:cNvSpPr>
          <p:nvPr>
            <p:ph type="body" sz="quarter" idx="11" hasCustomPrompt="1"/>
          </p:nvPr>
        </p:nvSpPr>
        <p:spPr>
          <a:xfrm>
            <a:off x="6324600" y="1412316"/>
            <a:ext cx="5257800" cy="4786313"/>
          </a:xfrm>
        </p:spPr>
        <p:txBody>
          <a:bodyPr/>
          <a:lstStyle/>
          <a:p>
            <a:pPr lvl="0"/>
            <a:r>
              <a:rPr lang="en-US"/>
              <a:t>Lorem ipsum dolor sit </a:t>
            </a:r>
            <a:r>
              <a:rPr lang="en-US" err="1"/>
              <a:t>amet</a:t>
            </a:r>
            <a:r>
              <a:rPr lang="en-US"/>
              <a:t>, </a:t>
            </a:r>
            <a:r>
              <a:rPr lang="en-US" err="1"/>
              <a:t>mei</a:t>
            </a:r>
            <a:r>
              <a:rPr lang="en-US"/>
              <a:t> case consul </a:t>
            </a:r>
            <a:r>
              <a:rPr lang="en-US" err="1"/>
              <a:t>scriptorem</a:t>
            </a:r>
            <a:r>
              <a:rPr lang="en-US"/>
              <a:t> </a:t>
            </a:r>
            <a:r>
              <a:rPr lang="en-US" err="1"/>
              <a:t>eu</a:t>
            </a:r>
            <a:r>
              <a:rPr lang="en-US"/>
              <a:t>. Ad </a:t>
            </a:r>
            <a:r>
              <a:rPr lang="en-US" err="1"/>
              <a:t>veritus</a:t>
            </a:r>
            <a:r>
              <a:rPr lang="en-US"/>
              <a:t> </a:t>
            </a:r>
            <a:r>
              <a:rPr lang="en-US" err="1"/>
              <a:t>reprimique</a:t>
            </a:r>
            <a:r>
              <a:rPr lang="en-US"/>
              <a:t> </a:t>
            </a:r>
            <a:r>
              <a:rPr lang="en-US" err="1"/>
              <a:t>consectetuer</a:t>
            </a:r>
            <a:r>
              <a:rPr lang="en-US"/>
              <a:t> </a:t>
            </a:r>
            <a:r>
              <a:rPr lang="en-US" err="1"/>
              <a:t>mel</a:t>
            </a:r>
            <a:r>
              <a:rPr lang="en-US"/>
              <a:t>, qui </a:t>
            </a:r>
            <a:r>
              <a:rPr lang="en-US" err="1"/>
              <a:t>ea</a:t>
            </a:r>
            <a:r>
              <a:rPr lang="en-US"/>
              <a:t> </a:t>
            </a:r>
            <a:r>
              <a:rPr lang="en-US" err="1"/>
              <a:t>tamquam</a:t>
            </a:r>
            <a:r>
              <a:rPr lang="en-US"/>
              <a:t> </a:t>
            </a:r>
            <a:r>
              <a:rPr lang="en-US" err="1"/>
              <a:t>fastidii</a:t>
            </a:r>
            <a:r>
              <a:rPr lang="en-US"/>
              <a:t>, </a:t>
            </a:r>
            <a:r>
              <a:rPr lang="en-US" err="1"/>
              <a:t>usu</a:t>
            </a:r>
            <a:r>
              <a:rPr lang="en-US"/>
              <a:t> at </a:t>
            </a:r>
            <a:r>
              <a:rPr lang="en-US" err="1"/>
              <a:t>voluptaria</a:t>
            </a:r>
            <a:r>
              <a:rPr lang="en-US"/>
              <a:t> </a:t>
            </a:r>
            <a:r>
              <a:rPr lang="en-US" err="1"/>
              <a:t>accommodare</a:t>
            </a:r>
            <a:r>
              <a:rPr lang="en-US"/>
              <a:t>. Quo ex vide </a:t>
            </a:r>
            <a:r>
              <a:rPr lang="en-US" err="1"/>
              <a:t>antiopam</a:t>
            </a:r>
            <a:r>
              <a:rPr lang="en-US"/>
              <a:t> </a:t>
            </a:r>
            <a:r>
              <a:rPr lang="en-US" err="1"/>
              <a:t>recteque</a:t>
            </a:r>
            <a:r>
              <a:rPr lang="en-US"/>
              <a:t>, ad stet </a:t>
            </a:r>
            <a:r>
              <a:rPr lang="en-US" err="1"/>
              <a:t>apeirian</a:t>
            </a:r>
            <a:r>
              <a:rPr lang="en-US"/>
              <a:t> </a:t>
            </a:r>
            <a:r>
              <a:rPr lang="en-US" err="1"/>
              <a:t>splendide</a:t>
            </a:r>
            <a:r>
              <a:rPr lang="en-US"/>
              <a:t> sit. Vim </a:t>
            </a:r>
            <a:r>
              <a:rPr lang="en-US" err="1"/>
              <a:t>eu</a:t>
            </a:r>
            <a:r>
              <a:rPr lang="en-US"/>
              <a:t> alterum </a:t>
            </a:r>
            <a:r>
              <a:rPr lang="en-US" err="1"/>
              <a:t>tibique</a:t>
            </a:r>
            <a:r>
              <a:rPr lang="en-US"/>
              <a:t>. </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1AC23DB5-4E18-09FA-91D6-7FC9DE597606}"/>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318108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ngle column with corner image">
    <p:bg>
      <p:bgPr>
        <a:solidFill>
          <a:schemeClr val="bg2"/>
        </a:solidFill>
        <a:effectLst/>
      </p:bgPr>
    </p:bg>
    <p:spTree>
      <p:nvGrpSpPr>
        <p:cNvPr id="1" name=""/>
        <p:cNvGrpSpPr/>
        <p:nvPr/>
      </p:nvGrpSpPr>
      <p:grpSpPr>
        <a:xfrm>
          <a:off x="0" y="0"/>
          <a:ext cx="0" cy="0"/>
          <a:chOff x="0" y="0"/>
          <a:chExt cx="0" cy="0"/>
        </a:xfrm>
      </p:grpSpPr>
      <p:sp>
        <p:nvSpPr>
          <p:cNvPr id="7" name="Title Placeholder 10">
            <a:extLst>
              <a:ext uri="{FF2B5EF4-FFF2-40B4-BE49-F238E27FC236}">
                <a16:creationId xmlns:a16="http://schemas.microsoft.com/office/drawing/2014/main" id="{93AAE127-96BC-1570-2DFA-8EFBD528B18D}"/>
              </a:ext>
            </a:extLst>
          </p:cNvPr>
          <p:cNvSpPr>
            <a:spLocks noGrp="1"/>
          </p:cNvSpPr>
          <p:nvPr>
            <p:ph type="title"/>
          </p:nvPr>
        </p:nvSpPr>
        <p:spPr>
          <a:xfrm>
            <a:off x="631825" y="476250"/>
            <a:ext cx="10188575" cy="821763"/>
          </a:xfrm>
          <a:prstGeom prst="rect">
            <a:avLst/>
          </a:prstGeom>
        </p:spPr>
        <p:txBody>
          <a:bodyPr vert="horz" lIns="0" tIns="0" rIns="91440" bIns="45720" rtlCol="0" anchor="t" anchorCtr="0">
            <a:spAutoFit/>
          </a:bodyPr>
          <a:lstStyle/>
          <a:p>
            <a:r>
              <a:rPr lang="en-US"/>
              <a:t>Click to edit Master title style</a:t>
            </a:r>
          </a:p>
        </p:txBody>
      </p:sp>
      <p:grpSp>
        <p:nvGrpSpPr>
          <p:cNvPr id="8" name="Graphic 6">
            <a:extLst>
              <a:ext uri="{FF2B5EF4-FFF2-40B4-BE49-F238E27FC236}">
                <a16:creationId xmlns:a16="http://schemas.microsoft.com/office/drawing/2014/main" id="{C4431A8D-69C6-5554-FE34-AF0859BE64F0}"/>
              </a:ext>
            </a:extLst>
          </p:cNvPr>
          <p:cNvGrpSpPr/>
          <p:nvPr/>
        </p:nvGrpSpPr>
        <p:grpSpPr>
          <a:xfrm>
            <a:off x="11097476" y="519193"/>
            <a:ext cx="483973" cy="427290"/>
            <a:chOff x="11097476" y="519193"/>
            <a:chExt cx="483973" cy="427290"/>
          </a:xfrm>
          <a:solidFill>
            <a:srgbClr val="000000"/>
          </a:solidFill>
        </p:grpSpPr>
        <p:sp>
          <p:nvSpPr>
            <p:cNvPr id="9" name="Freeform 8">
              <a:extLst>
                <a:ext uri="{FF2B5EF4-FFF2-40B4-BE49-F238E27FC236}">
                  <a16:creationId xmlns:a16="http://schemas.microsoft.com/office/drawing/2014/main" id="{F0422727-09F8-A592-14C3-159E7F8BF0D2}"/>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6123DAB-A2CC-8329-4729-7D6A02A0C58B}"/>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14" name="Text Placeholder 13">
            <a:extLst>
              <a:ext uri="{FF2B5EF4-FFF2-40B4-BE49-F238E27FC236}">
                <a16:creationId xmlns:a16="http://schemas.microsoft.com/office/drawing/2014/main" id="{3D5094B9-835C-41E2-2C2D-5588817F331D}"/>
              </a:ext>
            </a:extLst>
          </p:cNvPr>
          <p:cNvSpPr>
            <a:spLocks noGrp="1"/>
          </p:cNvSpPr>
          <p:nvPr>
            <p:ph type="body" sz="quarter" idx="10" hasCustomPrompt="1"/>
          </p:nvPr>
        </p:nvSpPr>
        <p:spPr>
          <a:xfrm>
            <a:off x="631825" y="1412316"/>
            <a:ext cx="5464175" cy="4114801"/>
          </a:xfrm>
        </p:spPr>
        <p:txBody>
          <a:bodyPr/>
          <a:lstStyle/>
          <a:p>
            <a:pPr lvl="0"/>
            <a:r>
              <a:rPr lang="en-US"/>
              <a:t>Lorem ipsum dolor sit </a:t>
            </a:r>
            <a:r>
              <a:rPr lang="en-US" err="1"/>
              <a:t>amet</a:t>
            </a:r>
            <a:br>
              <a:rPr lang="en-US"/>
            </a:br>
            <a:r>
              <a:rPr lang="en-US" err="1"/>
              <a:t>mei</a:t>
            </a:r>
            <a:r>
              <a:rPr lang="en-US"/>
              <a:t> case consul </a:t>
            </a:r>
            <a:r>
              <a:rPr lang="en-US" err="1"/>
              <a:t>scriptorem</a:t>
            </a:r>
            <a:r>
              <a:rPr lang="en-US"/>
              <a:t> </a:t>
            </a:r>
            <a:r>
              <a:rPr lang="en-US" err="1"/>
              <a:t>eu</a:t>
            </a:r>
            <a:r>
              <a:rPr lang="en-US"/>
              <a:t>. Ad </a:t>
            </a:r>
            <a:r>
              <a:rPr lang="en-US" err="1"/>
              <a:t>veritus</a:t>
            </a:r>
            <a:r>
              <a:rPr lang="en-US"/>
              <a:t> </a:t>
            </a:r>
            <a:r>
              <a:rPr lang="en-US" err="1"/>
              <a:t>reprimique</a:t>
            </a:r>
            <a:r>
              <a:rPr lang="en-US"/>
              <a:t> </a:t>
            </a:r>
            <a:r>
              <a:rPr lang="en-US" err="1"/>
              <a:t>consectetuer</a:t>
            </a:r>
            <a:r>
              <a:rPr lang="en-US"/>
              <a:t> </a:t>
            </a:r>
            <a:r>
              <a:rPr lang="en-US" err="1"/>
              <a:t>mel</a:t>
            </a:r>
            <a:r>
              <a:rPr lang="en-US"/>
              <a:t>, qui </a:t>
            </a:r>
            <a:r>
              <a:rPr lang="en-US" err="1"/>
              <a:t>ea</a:t>
            </a:r>
            <a:r>
              <a:rPr lang="en-US"/>
              <a:t> </a:t>
            </a:r>
            <a:r>
              <a:rPr lang="en-US" err="1"/>
              <a:t>tamquam</a:t>
            </a:r>
            <a:r>
              <a:rPr lang="en-US"/>
              <a:t> </a:t>
            </a:r>
            <a:r>
              <a:rPr lang="en-US" err="1"/>
              <a:t>fastidii</a:t>
            </a:r>
            <a:r>
              <a:rPr lang="en-US"/>
              <a:t>, </a:t>
            </a:r>
            <a:r>
              <a:rPr lang="en-US" err="1"/>
              <a:t>usu</a:t>
            </a:r>
            <a:r>
              <a:rPr lang="en-US"/>
              <a:t> at </a:t>
            </a:r>
            <a:r>
              <a:rPr lang="en-US" err="1"/>
              <a:t>voluptaria</a:t>
            </a:r>
            <a:r>
              <a:rPr lang="en-US"/>
              <a:t> </a:t>
            </a:r>
            <a:r>
              <a:rPr lang="en-US" err="1"/>
              <a:t>accommodare</a:t>
            </a:r>
            <a:r>
              <a:rPr lang="en-US"/>
              <a:t>. Quo ex vide </a:t>
            </a:r>
            <a:r>
              <a:rPr lang="en-US" err="1"/>
              <a:t>antiopam</a:t>
            </a:r>
            <a:r>
              <a:rPr lang="en-US"/>
              <a:t> </a:t>
            </a:r>
            <a:r>
              <a:rPr lang="en-US" err="1"/>
              <a:t>recteque</a:t>
            </a:r>
            <a:r>
              <a:rPr lang="en-US"/>
              <a:t>, ad stet </a:t>
            </a:r>
            <a:r>
              <a:rPr lang="en-US" err="1"/>
              <a:t>apeirian</a:t>
            </a:r>
            <a:r>
              <a:rPr lang="en-US"/>
              <a:t> </a:t>
            </a:r>
            <a:r>
              <a:rPr lang="en-US" err="1"/>
              <a:t>splendide</a:t>
            </a:r>
            <a:r>
              <a:rPr lang="en-US"/>
              <a:t> sit. Vim </a:t>
            </a:r>
            <a:r>
              <a:rPr lang="en-US" err="1"/>
              <a:t>eu</a:t>
            </a:r>
            <a:r>
              <a:rPr lang="en-US"/>
              <a:t> alterum </a:t>
            </a:r>
            <a:r>
              <a:rPr lang="en-US" err="1"/>
              <a:t>tibique</a:t>
            </a:r>
            <a:r>
              <a:rPr lang="en-US"/>
              <a:t>. </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89157D4E-E5A7-4350-B490-8385C779A4DF}"/>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
        <p:nvSpPr>
          <p:cNvPr id="4" name="Graphic 2">
            <a:extLst>
              <a:ext uri="{FF2B5EF4-FFF2-40B4-BE49-F238E27FC236}">
                <a16:creationId xmlns:a16="http://schemas.microsoft.com/office/drawing/2014/main" id="{D1126080-D235-D89B-4CDE-8724F2E2B400}"/>
              </a:ext>
            </a:extLst>
          </p:cNvPr>
          <p:cNvSpPr/>
          <p:nvPr/>
        </p:nvSpPr>
        <p:spPr>
          <a:xfrm flipV="1">
            <a:off x="4943355" y="1412316"/>
            <a:ext cx="7239551" cy="5444033"/>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1"/>
          </a:solidFill>
          <a:ln w="0" cap="flat">
            <a:noFill/>
            <a:prstDash val="solid"/>
            <a:miter/>
          </a:ln>
        </p:spPr>
        <p:txBody>
          <a:bodyPr rtlCol="0" anchor="ctr"/>
          <a:lstStyle/>
          <a:p>
            <a:endParaRPr lang="en-US"/>
          </a:p>
        </p:txBody>
      </p:sp>
      <p:sp>
        <p:nvSpPr>
          <p:cNvPr id="5" name="Text Placeholder 13">
            <a:extLst>
              <a:ext uri="{FF2B5EF4-FFF2-40B4-BE49-F238E27FC236}">
                <a16:creationId xmlns:a16="http://schemas.microsoft.com/office/drawing/2014/main" id="{6925AE0D-B3ED-5F1F-E24A-35AFB8C0207D}"/>
              </a:ext>
            </a:extLst>
          </p:cNvPr>
          <p:cNvSpPr>
            <a:spLocks noGrp="1"/>
          </p:cNvSpPr>
          <p:nvPr>
            <p:ph type="body" sz="quarter" idx="11" hasCustomPrompt="1"/>
          </p:nvPr>
        </p:nvSpPr>
        <p:spPr>
          <a:xfrm>
            <a:off x="6730010" y="1412316"/>
            <a:ext cx="3380016" cy="374989"/>
          </a:xfrm>
        </p:spPr>
        <p:txBody>
          <a:bodyPr>
            <a:noAutofit/>
          </a:bodyPr>
          <a:lstStyle>
            <a:lvl1pPr marL="0" indent="0">
              <a:buFontTx/>
              <a:buNone/>
              <a:defRPr sz="1600"/>
            </a:lvl1pPr>
          </a:lstStyle>
          <a:p>
            <a:pPr lvl="0"/>
            <a:r>
              <a:rPr lang="en-US"/>
              <a:t>Subtitle</a:t>
            </a:r>
          </a:p>
        </p:txBody>
      </p:sp>
      <p:sp>
        <p:nvSpPr>
          <p:cNvPr id="6" name="Text Placeholder 13">
            <a:extLst>
              <a:ext uri="{FF2B5EF4-FFF2-40B4-BE49-F238E27FC236}">
                <a16:creationId xmlns:a16="http://schemas.microsoft.com/office/drawing/2014/main" id="{8173ED89-372D-7976-1DA6-77C9AEFC1A79}"/>
              </a:ext>
            </a:extLst>
          </p:cNvPr>
          <p:cNvSpPr>
            <a:spLocks noGrp="1"/>
          </p:cNvSpPr>
          <p:nvPr>
            <p:ph type="body" sz="quarter" idx="12" hasCustomPrompt="1"/>
          </p:nvPr>
        </p:nvSpPr>
        <p:spPr>
          <a:xfrm>
            <a:off x="6730011" y="1912506"/>
            <a:ext cx="2337790" cy="1817901"/>
          </a:xfrm>
        </p:spPr>
        <p:txBody>
          <a:bodyPr>
            <a:noAutofit/>
          </a:bodyPr>
          <a:lstStyle>
            <a:lvl1pPr marL="285750" indent="-285750">
              <a:spcBef>
                <a:spcPts val="0"/>
              </a:spcBef>
              <a:spcAft>
                <a:spcPts val="300"/>
              </a:spcAft>
              <a:buFont typeface="System Font Regular"/>
              <a:buChar char="+"/>
              <a:defRPr sz="1600"/>
            </a:lvl1pPr>
          </a:lstStyle>
          <a:p>
            <a:pPr lvl="0"/>
            <a:r>
              <a:rPr lang="en-US"/>
              <a:t>Short bullet</a:t>
            </a:r>
          </a:p>
          <a:p>
            <a:pPr lvl="0"/>
            <a:r>
              <a:rPr lang="en-US"/>
              <a:t>Short bullet</a:t>
            </a:r>
          </a:p>
          <a:p>
            <a:pPr lvl="0"/>
            <a:r>
              <a:rPr lang="en-US"/>
              <a:t>Short bullet</a:t>
            </a:r>
          </a:p>
          <a:p>
            <a:pPr lvl="0"/>
            <a:r>
              <a:rPr lang="en-US"/>
              <a:t>Short bullet</a:t>
            </a:r>
          </a:p>
        </p:txBody>
      </p:sp>
      <p:sp>
        <p:nvSpPr>
          <p:cNvPr id="11" name="Rectangle 10">
            <a:extLst>
              <a:ext uri="{FF2B5EF4-FFF2-40B4-BE49-F238E27FC236}">
                <a16:creationId xmlns:a16="http://schemas.microsoft.com/office/drawing/2014/main" id="{CD14A6A9-8C19-01D9-C8A8-D28AFC11318A}"/>
              </a:ext>
            </a:extLst>
          </p:cNvPr>
          <p:cNvSpPr/>
          <p:nvPr/>
        </p:nvSpPr>
        <p:spPr>
          <a:xfrm>
            <a:off x="6592047" y="1412315"/>
            <a:ext cx="57231" cy="231809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7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range quote">
    <p:bg>
      <p:bgPr>
        <a:solidFill>
          <a:schemeClr val="accent2"/>
        </a:solidFill>
        <a:effectLst/>
      </p:bgPr>
    </p:bg>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C4431A8D-69C6-5554-FE34-AF0859BE64F0}"/>
              </a:ext>
            </a:extLst>
          </p:cNvPr>
          <p:cNvGrpSpPr/>
          <p:nvPr/>
        </p:nvGrpSpPr>
        <p:grpSpPr>
          <a:xfrm>
            <a:off x="11097476" y="519193"/>
            <a:ext cx="483973" cy="427290"/>
            <a:chOff x="11097476" y="519193"/>
            <a:chExt cx="483973" cy="427290"/>
          </a:xfrm>
          <a:solidFill>
            <a:schemeClr val="bg1"/>
          </a:solidFill>
        </p:grpSpPr>
        <p:sp>
          <p:nvSpPr>
            <p:cNvPr id="9" name="Freeform 8">
              <a:extLst>
                <a:ext uri="{FF2B5EF4-FFF2-40B4-BE49-F238E27FC236}">
                  <a16:creationId xmlns:a16="http://schemas.microsoft.com/office/drawing/2014/main" id="{F0422727-09F8-A592-14C3-159E7F8BF0D2}"/>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6123DAB-A2CC-8329-4729-7D6A02A0C58B}"/>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grpFill/>
            <a:ln w="0" cap="flat">
              <a:noFill/>
              <a:prstDash val="solid"/>
              <a:miter/>
            </a:ln>
          </p:spPr>
          <p:txBody>
            <a:bodyPr rtlCol="0" anchor="ctr"/>
            <a:lstStyle/>
            <a:p>
              <a:endParaRPr lang="en-US"/>
            </a:p>
          </p:txBody>
        </p:sp>
      </p:grpSp>
      <p:sp>
        <p:nvSpPr>
          <p:cNvPr id="14" name="Text Placeholder 13">
            <a:extLst>
              <a:ext uri="{FF2B5EF4-FFF2-40B4-BE49-F238E27FC236}">
                <a16:creationId xmlns:a16="http://schemas.microsoft.com/office/drawing/2014/main" id="{3D5094B9-835C-41E2-2C2D-5588817F331D}"/>
              </a:ext>
            </a:extLst>
          </p:cNvPr>
          <p:cNvSpPr>
            <a:spLocks noGrp="1"/>
          </p:cNvSpPr>
          <p:nvPr>
            <p:ph type="body" sz="quarter" idx="10" hasCustomPrompt="1"/>
          </p:nvPr>
        </p:nvSpPr>
        <p:spPr>
          <a:xfrm>
            <a:off x="631825" y="1520747"/>
            <a:ext cx="4993471" cy="2986064"/>
          </a:xfrm>
        </p:spPr>
        <p:txBody>
          <a:bodyPr>
            <a:normAutofit/>
          </a:bodyPr>
          <a:lstStyle>
            <a:lvl1pPr>
              <a:defRPr sz="2400" b="1">
                <a:solidFill>
                  <a:schemeClr val="bg1"/>
                </a:solidFill>
              </a:defRPr>
            </a:lvl1pPr>
          </a:lstStyle>
          <a:p>
            <a:pPr lvl="0"/>
            <a:r>
              <a:rPr lang="en-US"/>
              <a:t>“Lorem ipsum dolor sit </a:t>
            </a:r>
            <a:r>
              <a:rPr lang="en-US" err="1"/>
              <a:t>amet</a:t>
            </a:r>
            <a:br>
              <a:rPr lang="en-US"/>
            </a:br>
            <a:r>
              <a:rPr lang="en-US" err="1"/>
              <a:t>mei</a:t>
            </a:r>
            <a:r>
              <a:rPr lang="en-US"/>
              <a:t> case consul </a:t>
            </a:r>
            <a:r>
              <a:rPr lang="en-US" err="1"/>
              <a:t>scriptorem</a:t>
            </a:r>
            <a:r>
              <a:rPr lang="en-US"/>
              <a:t> </a:t>
            </a:r>
            <a:r>
              <a:rPr lang="en-US" err="1"/>
              <a:t>eu</a:t>
            </a:r>
            <a:r>
              <a:rPr lang="en-US"/>
              <a:t>. Ad </a:t>
            </a:r>
            <a:r>
              <a:rPr lang="en-US" err="1"/>
              <a:t>veritus</a:t>
            </a:r>
            <a:r>
              <a:rPr lang="en-US"/>
              <a:t> </a:t>
            </a:r>
            <a:r>
              <a:rPr lang="en-US" err="1"/>
              <a:t>reprimique</a:t>
            </a:r>
            <a:r>
              <a:rPr lang="en-US"/>
              <a:t> </a:t>
            </a:r>
            <a:r>
              <a:rPr lang="en-US" err="1"/>
              <a:t>consectetuer</a:t>
            </a:r>
            <a:r>
              <a:rPr lang="en-US"/>
              <a:t> </a:t>
            </a:r>
            <a:r>
              <a:rPr lang="en-US" err="1"/>
              <a:t>mel</a:t>
            </a:r>
            <a:r>
              <a:rPr lang="en-US"/>
              <a:t>, qui </a:t>
            </a:r>
            <a:r>
              <a:rPr lang="en-US" err="1"/>
              <a:t>ea</a:t>
            </a:r>
            <a:r>
              <a:rPr lang="en-US"/>
              <a:t> </a:t>
            </a:r>
            <a:r>
              <a:rPr lang="en-US" err="1"/>
              <a:t>tamquam</a:t>
            </a:r>
            <a:r>
              <a:rPr lang="en-US"/>
              <a:t> </a:t>
            </a:r>
            <a:r>
              <a:rPr lang="en-US" err="1"/>
              <a:t>fastidii</a:t>
            </a:r>
            <a:r>
              <a:rPr lang="en-US"/>
              <a:t>, </a:t>
            </a:r>
            <a:r>
              <a:rPr lang="en-US" err="1"/>
              <a:t>usu</a:t>
            </a:r>
            <a:r>
              <a:rPr lang="en-US"/>
              <a:t> at </a:t>
            </a:r>
            <a:r>
              <a:rPr lang="en-US" err="1"/>
              <a:t>voluptaria</a:t>
            </a:r>
            <a:r>
              <a:rPr lang="en-US"/>
              <a:t> </a:t>
            </a:r>
            <a:r>
              <a:rPr lang="en-US" err="1"/>
              <a:t>accommodare</a:t>
            </a:r>
            <a:r>
              <a:rPr lang="en-US"/>
              <a:t>. Quo ex vide </a:t>
            </a:r>
            <a:r>
              <a:rPr lang="en-US" err="1"/>
              <a:t>antiopam</a:t>
            </a:r>
            <a:r>
              <a:rPr lang="en-US"/>
              <a:t> </a:t>
            </a:r>
            <a:r>
              <a:rPr lang="en-US" err="1"/>
              <a:t>recteque</a:t>
            </a:r>
            <a:r>
              <a:rPr lang="en-US"/>
              <a:t>, ad stet </a:t>
            </a:r>
            <a:r>
              <a:rPr lang="en-US" err="1"/>
              <a:t>apeirian</a:t>
            </a:r>
            <a:r>
              <a:rPr lang="en-US"/>
              <a:t> </a:t>
            </a:r>
            <a:r>
              <a:rPr lang="en-US" err="1"/>
              <a:t>splendide</a:t>
            </a:r>
            <a:r>
              <a:rPr lang="en-US"/>
              <a:t> sit. Vim </a:t>
            </a:r>
            <a:r>
              <a:rPr lang="en-US" err="1"/>
              <a:t>eu</a:t>
            </a:r>
            <a:r>
              <a:rPr lang="en-US"/>
              <a:t> alterum </a:t>
            </a:r>
            <a:r>
              <a:rPr lang="en-US" err="1"/>
              <a:t>tibique</a:t>
            </a:r>
            <a:r>
              <a:rPr lang="en-US"/>
              <a:t>.”</a:t>
            </a:r>
          </a:p>
        </p:txBody>
      </p:sp>
      <p:sp>
        <p:nvSpPr>
          <p:cNvPr id="17" name="TextBox 16">
            <a:extLst>
              <a:ext uri="{FF2B5EF4-FFF2-40B4-BE49-F238E27FC236}">
                <a16:creationId xmlns:a16="http://schemas.microsoft.com/office/drawing/2014/main" id="{89157D4E-E5A7-4350-B490-8385C779A4DF}"/>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bg1"/>
                </a:solidFill>
                <a:effectLst/>
                <a:uLnTx/>
                <a:uFillTx/>
                <a:latin typeface="+mn-lt"/>
                <a:ea typeface="+mn-ea"/>
                <a:cs typeface="+mn-cs"/>
              </a:rPr>
              <a:t> ©2024 SRI INTERNATIONAL. ALL RIGHTS RESERVED. PROPRIETARY.</a:t>
            </a:r>
          </a:p>
        </p:txBody>
      </p:sp>
      <p:sp>
        <p:nvSpPr>
          <p:cNvPr id="2" name="Picture Placeholder 15">
            <a:extLst>
              <a:ext uri="{FF2B5EF4-FFF2-40B4-BE49-F238E27FC236}">
                <a16:creationId xmlns:a16="http://schemas.microsoft.com/office/drawing/2014/main" id="{79DA9BFA-7A2B-E690-DEE2-A4805BC19782}"/>
              </a:ext>
            </a:extLst>
          </p:cNvPr>
          <p:cNvSpPr>
            <a:spLocks noGrp="1" noChangeAspect="1"/>
          </p:cNvSpPr>
          <p:nvPr>
            <p:ph type="pic" sz="quarter" idx="11"/>
          </p:nvPr>
        </p:nvSpPr>
        <p:spPr>
          <a:xfrm>
            <a:off x="6096000" y="1602659"/>
            <a:ext cx="5255339" cy="5255340"/>
          </a:xfrm>
        </p:spPr>
        <p:txBody>
          <a:bodyPr/>
          <a:lstStyle/>
          <a:p>
            <a:r>
              <a:rPr lang="en-US"/>
              <a:t>Click icon to add picture</a:t>
            </a:r>
          </a:p>
        </p:txBody>
      </p:sp>
      <p:sp>
        <p:nvSpPr>
          <p:cNvPr id="13" name="TextBox 12">
            <a:extLst>
              <a:ext uri="{FF2B5EF4-FFF2-40B4-BE49-F238E27FC236}">
                <a16:creationId xmlns:a16="http://schemas.microsoft.com/office/drawing/2014/main" id="{1A0B08BC-37E6-4C82-7EE9-1ADC6E2E48E3}"/>
              </a:ext>
            </a:extLst>
          </p:cNvPr>
          <p:cNvSpPr txBox="1"/>
          <p:nvPr/>
        </p:nvSpPr>
        <p:spPr>
          <a:xfrm>
            <a:off x="544010" y="4935693"/>
            <a:ext cx="3345788" cy="461665"/>
          </a:xfrm>
          <a:prstGeom prst="rect">
            <a:avLst/>
          </a:prstGeom>
          <a:noFill/>
        </p:spPr>
        <p:txBody>
          <a:bodyPr wrap="none" rtlCol="0">
            <a:spAutoFit/>
          </a:bodyPr>
          <a:lstStyle/>
          <a:p>
            <a:r>
              <a:rPr lang="en-US" sz="1200">
                <a:solidFill>
                  <a:schemeClr val="bg1"/>
                </a:solidFill>
                <a:latin typeface="Andale Mono" panose="020B0509000000000004" pitchFamily="49" charset="0"/>
              </a:rPr>
              <a:t>NAME OR CAPTION SET IN ANDALE MONO</a:t>
            </a:r>
          </a:p>
          <a:p>
            <a:r>
              <a:rPr lang="en-US" sz="1200">
                <a:solidFill>
                  <a:schemeClr val="bg1"/>
                </a:solidFill>
                <a:latin typeface="Andale Mono" panose="020B0509000000000004" pitchFamily="49" charset="0"/>
              </a:rPr>
              <a:t>DIRECTOR, LAB NAME HERE</a:t>
            </a:r>
          </a:p>
        </p:txBody>
      </p:sp>
    </p:spTree>
    <p:extLst>
      <p:ext uri="{BB962C8B-B14F-4D97-AF65-F5344CB8AC3E}">
        <p14:creationId xmlns:p14="http://schemas.microsoft.com/office/powerpoint/2010/main" val="19625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quote">
    <p:bg>
      <p:bgPr>
        <a:solidFill>
          <a:schemeClr val="accent1"/>
        </a:solidFill>
        <a:effectLst/>
      </p:bgPr>
    </p:bg>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C4431A8D-69C6-5554-FE34-AF0859BE64F0}"/>
              </a:ext>
            </a:extLst>
          </p:cNvPr>
          <p:cNvGrpSpPr/>
          <p:nvPr/>
        </p:nvGrpSpPr>
        <p:grpSpPr>
          <a:xfrm>
            <a:off x="11097476" y="519193"/>
            <a:ext cx="483973" cy="427290"/>
            <a:chOff x="11097476" y="519193"/>
            <a:chExt cx="483973" cy="427290"/>
          </a:xfrm>
          <a:solidFill>
            <a:schemeClr val="bg1"/>
          </a:solidFill>
        </p:grpSpPr>
        <p:sp>
          <p:nvSpPr>
            <p:cNvPr id="9" name="Freeform 8">
              <a:extLst>
                <a:ext uri="{FF2B5EF4-FFF2-40B4-BE49-F238E27FC236}">
                  <a16:creationId xmlns:a16="http://schemas.microsoft.com/office/drawing/2014/main" id="{F0422727-09F8-A592-14C3-159E7F8BF0D2}"/>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grp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6123DAB-A2CC-8329-4729-7D6A02A0C58B}"/>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grpFill/>
            <a:ln w="0" cap="flat">
              <a:noFill/>
              <a:prstDash val="solid"/>
              <a:miter/>
            </a:ln>
          </p:spPr>
          <p:txBody>
            <a:bodyPr rtlCol="0" anchor="ctr"/>
            <a:lstStyle/>
            <a:p>
              <a:endParaRPr lang="en-US"/>
            </a:p>
          </p:txBody>
        </p:sp>
      </p:grpSp>
      <p:sp>
        <p:nvSpPr>
          <p:cNvPr id="14" name="Text Placeholder 13">
            <a:extLst>
              <a:ext uri="{FF2B5EF4-FFF2-40B4-BE49-F238E27FC236}">
                <a16:creationId xmlns:a16="http://schemas.microsoft.com/office/drawing/2014/main" id="{3D5094B9-835C-41E2-2C2D-5588817F331D}"/>
              </a:ext>
            </a:extLst>
          </p:cNvPr>
          <p:cNvSpPr>
            <a:spLocks noGrp="1"/>
          </p:cNvSpPr>
          <p:nvPr>
            <p:ph type="body" sz="quarter" idx="10" hasCustomPrompt="1"/>
          </p:nvPr>
        </p:nvSpPr>
        <p:spPr>
          <a:xfrm>
            <a:off x="4309345" y="1844633"/>
            <a:ext cx="6871799" cy="4174201"/>
          </a:xfrm>
        </p:spPr>
        <p:txBody>
          <a:bodyPr>
            <a:normAutofit/>
          </a:bodyPr>
          <a:lstStyle>
            <a:lvl1pPr>
              <a:defRPr sz="3200" b="1">
                <a:solidFill>
                  <a:schemeClr val="bg1"/>
                </a:solidFill>
              </a:defRPr>
            </a:lvl1pPr>
          </a:lstStyle>
          <a:p>
            <a:pPr lvl="0"/>
            <a:r>
              <a:rPr lang="en-US"/>
              <a:t>“Lorem ipsum dolor sit </a:t>
            </a:r>
            <a:r>
              <a:rPr lang="en-US" err="1"/>
              <a:t>amet</a:t>
            </a:r>
            <a:br>
              <a:rPr lang="en-US"/>
            </a:br>
            <a:r>
              <a:rPr lang="en-US" err="1"/>
              <a:t>mei</a:t>
            </a:r>
            <a:r>
              <a:rPr lang="en-US"/>
              <a:t> case consul </a:t>
            </a:r>
            <a:r>
              <a:rPr lang="en-US" err="1"/>
              <a:t>scriptorem</a:t>
            </a:r>
            <a:r>
              <a:rPr lang="en-US"/>
              <a:t> </a:t>
            </a:r>
            <a:r>
              <a:rPr lang="en-US" err="1"/>
              <a:t>eu</a:t>
            </a:r>
            <a:r>
              <a:rPr lang="en-US"/>
              <a:t>. Ad </a:t>
            </a:r>
            <a:r>
              <a:rPr lang="en-US" err="1"/>
              <a:t>veritus</a:t>
            </a:r>
            <a:r>
              <a:rPr lang="en-US"/>
              <a:t> </a:t>
            </a:r>
            <a:r>
              <a:rPr lang="en-US" err="1"/>
              <a:t>reprimique</a:t>
            </a:r>
            <a:r>
              <a:rPr lang="en-US"/>
              <a:t> </a:t>
            </a:r>
            <a:r>
              <a:rPr lang="en-US" err="1"/>
              <a:t>consectetuer</a:t>
            </a:r>
            <a:r>
              <a:rPr lang="en-US"/>
              <a:t> </a:t>
            </a:r>
            <a:r>
              <a:rPr lang="en-US" err="1"/>
              <a:t>mel</a:t>
            </a:r>
            <a:r>
              <a:rPr lang="en-US"/>
              <a:t>, qui </a:t>
            </a:r>
            <a:r>
              <a:rPr lang="en-US" err="1"/>
              <a:t>ea</a:t>
            </a:r>
            <a:r>
              <a:rPr lang="en-US"/>
              <a:t> </a:t>
            </a:r>
            <a:r>
              <a:rPr lang="en-US" err="1"/>
              <a:t>tamquam</a:t>
            </a:r>
            <a:r>
              <a:rPr lang="en-US"/>
              <a:t> </a:t>
            </a:r>
            <a:r>
              <a:rPr lang="en-US" err="1"/>
              <a:t>fastidii</a:t>
            </a:r>
            <a:r>
              <a:rPr lang="en-US"/>
              <a:t>, </a:t>
            </a:r>
            <a:r>
              <a:rPr lang="en-US" err="1"/>
              <a:t>usu</a:t>
            </a:r>
            <a:r>
              <a:rPr lang="en-US"/>
              <a:t> at </a:t>
            </a:r>
            <a:r>
              <a:rPr lang="en-US" err="1"/>
              <a:t>voluptaria</a:t>
            </a:r>
            <a:r>
              <a:rPr lang="en-US"/>
              <a:t> </a:t>
            </a:r>
            <a:r>
              <a:rPr lang="en-US" err="1"/>
              <a:t>accommodare</a:t>
            </a:r>
            <a:r>
              <a:rPr lang="en-US"/>
              <a:t>. Quo ex vide </a:t>
            </a:r>
            <a:r>
              <a:rPr lang="en-US" err="1"/>
              <a:t>antiopam</a:t>
            </a:r>
            <a:r>
              <a:rPr lang="en-US"/>
              <a:t> </a:t>
            </a:r>
            <a:r>
              <a:rPr lang="en-US" err="1"/>
              <a:t>recteque</a:t>
            </a:r>
            <a:r>
              <a:rPr lang="en-US"/>
              <a:t>, ad stet </a:t>
            </a:r>
            <a:r>
              <a:rPr lang="en-US" err="1"/>
              <a:t>apeirian</a:t>
            </a:r>
            <a:r>
              <a:rPr lang="en-US"/>
              <a:t> </a:t>
            </a:r>
            <a:r>
              <a:rPr lang="en-US" err="1"/>
              <a:t>splendide</a:t>
            </a:r>
            <a:r>
              <a:rPr lang="en-US"/>
              <a:t> sit. Vim </a:t>
            </a:r>
            <a:r>
              <a:rPr lang="en-US" err="1"/>
              <a:t>eu</a:t>
            </a:r>
            <a:r>
              <a:rPr lang="en-US"/>
              <a:t> alterum </a:t>
            </a:r>
            <a:r>
              <a:rPr lang="en-US" err="1"/>
              <a:t>tibique</a:t>
            </a:r>
            <a:r>
              <a:rPr lang="en-US"/>
              <a:t>.”</a:t>
            </a:r>
          </a:p>
        </p:txBody>
      </p:sp>
      <p:sp>
        <p:nvSpPr>
          <p:cNvPr id="17" name="TextBox 16">
            <a:extLst>
              <a:ext uri="{FF2B5EF4-FFF2-40B4-BE49-F238E27FC236}">
                <a16:creationId xmlns:a16="http://schemas.microsoft.com/office/drawing/2014/main" id="{89157D4E-E5A7-4350-B490-8385C779A4DF}"/>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bg1"/>
                </a:solidFill>
                <a:effectLst/>
                <a:uLnTx/>
                <a:uFillTx/>
                <a:latin typeface="+mn-lt"/>
                <a:ea typeface="+mn-ea"/>
                <a:cs typeface="+mn-cs"/>
              </a:rPr>
              <a:t> ©2024 SRI INTERNATIONAL. ALL RIGHTS RESERVED. PROPRIETARY.</a:t>
            </a:r>
          </a:p>
        </p:txBody>
      </p:sp>
      <p:sp>
        <p:nvSpPr>
          <p:cNvPr id="2" name="Picture Placeholder 15">
            <a:extLst>
              <a:ext uri="{FF2B5EF4-FFF2-40B4-BE49-F238E27FC236}">
                <a16:creationId xmlns:a16="http://schemas.microsoft.com/office/drawing/2014/main" id="{79DA9BFA-7A2B-E690-DEE2-A4805BC19782}"/>
              </a:ext>
            </a:extLst>
          </p:cNvPr>
          <p:cNvSpPr>
            <a:spLocks noGrp="1" noChangeAspect="1"/>
          </p:cNvSpPr>
          <p:nvPr>
            <p:ph type="pic" sz="quarter" idx="11"/>
          </p:nvPr>
        </p:nvSpPr>
        <p:spPr>
          <a:xfrm>
            <a:off x="0" y="0"/>
            <a:ext cx="3773347" cy="3773348"/>
          </a:xfrm>
        </p:spPr>
        <p:txBody>
          <a:bodyPr/>
          <a:lstStyle/>
          <a:p>
            <a:r>
              <a:rPr lang="en-US"/>
              <a:t>Click icon to add picture</a:t>
            </a:r>
          </a:p>
        </p:txBody>
      </p:sp>
    </p:spTree>
    <p:extLst>
      <p:ext uri="{BB962C8B-B14F-4D97-AF65-F5344CB8AC3E}">
        <p14:creationId xmlns:p14="http://schemas.microsoft.com/office/powerpoint/2010/main" val="366346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8ADC-06E7-40AB-E064-ED751D23AE0F}"/>
              </a:ext>
            </a:extLst>
          </p:cNvPr>
          <p:cNvSpPr>
            <a:spLocks noGrp="1"/>
          </p:cNvSpPr>
          <p:nvPr>
            <p:ph type="title"/>
          </p:nvPr>
        </p:nvSpPr>
        <p:spPr>
          <a:xfrm>
            <a:off x="631825" y="476804"/>
            <a:ext cx="9542322" cy="703475"/>
          </a:xfrm>
          <a:prstGeom prst="rect">
            <a:avLst/>
          </a:prstGeom>
        </p:spPr>
        <p:txBody>
          <a:bodyPr/>
          <a:lstStyle/>
          <a:p>
            <a:r>
              <a:rPr lang="en-US"/>
              <a:t>Click to edit Master title style</a:t>
            </a:r>
          </a:p>
        </p:txBody>
      </p:sp>
      <p:grpSp>
        <p:nvGrpSpPr>
          <p:cNvPr id="3" name="Graphic 6">
            <a:extLst>
              <a:ext uri="{FF2B5EF4-FFF2-40B4-BE49-F238E27FC236}">
                <a16:creationId xmlns:a16="http://schemas.microsoft.com/office/drawing/2014/main" id="{3D3DC563-A24F-7F04-6D17-BD16D4714A07}"/>
              </a:ext>
            </a:extLst>
          </p:cNvPr>
          <p:cNvGrpSpPr/>
          <p:nvPr/>
        </p:nvGrpSpPr>
        <p:grpSpPr>
          <a:xfrm>
            <a:off x="11097476" y="519193"/>
            <a:ext cx="483973" cy="427290"/>
            <a:chOff x="11097476" y="519193"/>
            <a:chExt cx="483973" cy="427290"/>
          </a:xfrm>
          <a:solidFill>
            <a:srgbClr val="000000"/>
          </a:solidFill>
        </p:grpSpPr>
        <p:sp>
          <p:nvSpPr>
            <p:cNvPr id="4" name="Freeform 3">
              <a:extLst>
                <a:ext uri="{FF2B5EF4-FFF2-40B4-BE49-F238E27FC236}">
                  <a16:creationId xmlns:a16="http://schemas.microsoft.com/office/drawing/2014/main" id="{6B70F71A-DCFD-57A9-416B-EE32F196C353}"/>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BE778D-1CE0-1CEC-3146-39B066F7B0D4}"/>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8A27A992-8DF5-3226-5B6E-B9D7476AC073}"/>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52527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aphic 6">
            <a:extLst>
              <a:ext uri="{FF2B5EF4-FFF2-40B4-BE49-F238E27FC236}">
                <a16:creationId xmlns:a16="http://schemas.microsoft.com/office/drawing/2014/main" id="{9F352539-F5AC-B36E-DC48-9F4662FFD081}"/>
              </a:ext>
            </a:extLst>
          </p:cNvPr>
          <p:cNvGrpSpPr/>
          <p:nvPr/>
        </p:nvGrpSpPr>
        <p:grpSpPr>
          <a:xfrm>
            <a:off x="11097476" y="519193"/>
            <a:ext cx="483973" cy="427290"/>
            <a:chOff x="11097476" y="519193"/>
            <a:chExt cx="483973" cy="427290"/>
          </a:xfrm>
          <a:solidFill>
            <a:srgbClr val="000000"/>
          </a:solidFill>
        </p:grpSpPr>
        <p:sp>
          <p:nvSpPr>
            <p:cNvPr id="3" name="Freeform 2">
              <a:extLst>
                <a:ext uri="{FF2B5EF4-FFF2-40B4-BE49-F238E27FC236}">
                  <a16:creationId xmlns:a16="http://schemas.microsoft.com/office/drawing/2014/main" id="{F0890D17-41AD-9057-7CF2-3B621967AA6E}"/>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103C6CE-A9D7-54FA-F91B-E7D86C27721A}"/>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1F11B041-B51A-05E0-8EEF-E5FCB04BCACE}"/>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995119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grpSp>
        <p:nvGrpSpPr>
          <p:cNvPr id="2" name="Graphic 6">
            <a:extLst>
              <a:ext uri="{FF2B5EF4-FFF2-40B4-BE49-F238E27FC236}">
                <a16:creationId xmlns:a16="http://schemas.microsoft.com/office/drawing/2014/main" id="{9F352539-F5AC-B36E-DC48-9F4662FFD081}"/>
              </a:ext>
            </a:extLst>
          </p:cNvPr>
          <p:cNvGrpSpPr/>
          <p:nvPr/>
        </p:nvGrpSpPr>
        <p:grpSpPr>
          <a:xfrm>
            <a:off x="11097476" y="519193"/>
            <a:ext cx="483973" cy="427290"/>
            <a:chOff x="11097476" y="519193"/>
            <a:chExt cx="483973" cy="427290"/>
          </a:xfrm>
          <a:solidFill>
            <a:srgbClr val="000000"/>
          </a:solidFill>
        </p:grpSpPr>
        <p:sp>
          <p:nvSpPr>
            <p:cNvPr id="3" name="Freeform 2">
              <a:extLst>
                <a:ext uri="{FF2B5EF4-FFF2-40B4-BE49-F238E27FC236}">
                  <a16:creationId xmlns:a16="http://schemas.microsoft.com/office/drawing/2014/main" id="{F0890D17-41AD-9057-7CF2-3B621967AA6E}"/>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103C6CE-A9D7-54FA-F91B-E7D86C27721A}"/>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69593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15" name="Graphic 2">
            <a:extLst>
              <a:ext uri="{FF2B5EF4-FFF2-40B4-BE49-F238E27FC236}">
                <a16:creationId xmlns:a16="http://schemas.microsoft.com/office/drawing/2014/main" id="{7F59AF95-E2CF-DD4F-FC74-E35434DF3561}"/>
              </a:ext>
            </a:extLst>
          </p:cNvPr>
          <p:cNvSpPr/>
          <p:nvPr/>
        </p:nvSpPr>
        <p:spPr>
          <a:xfrm flipV="1">
            <a:off x="4952449" y="1413967"/>
            <a:ext cx="7239551" cy="5444033"/>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3"/>
          </a:solidFill>
          <a:ln w="0" cap="flat">
            <a:noFill/>
            <a:prstDash val="solid"/>
            <a:miter/>
          </a:ln>
        </p:spPr>
        <p:txBody>
          <a:bodyPr rtlCol="0" anchor="ctr"/>
          <a:lstStyle/>
          <a:p>
            <a:endParaRPr lang="en-US"/>
          </a:p>
        </p:txBody>
      </p:sp>
      <p:sp>
        <p:nvSpPr>
          <p:cNvPr id="6" name="Rectangle 5"/>
          <p:cNvSpPr>
            <a:spLocks noChangeArrowheads="1"/>
          </p:cNvSpPr>
          <p:nvPr/>
        </p:nvSpPr>
        <p:spPr bwMode="auto">
          <a:xfrm>
            <a:off x="5893392" y="845399"/>
            <a:ext cx="4893380" cy="4933063"/>
          </a:xfrm>
          <a:prstGeom prst="rect">
            <a:avLst/>
          </a:prstGeom>
          <a:solidFill>
            <a:schemeClr val="accent1"/>
          </a:solidFill>
          <a:ln w="9525" algn="ctr">
            <a:noFill/>
            <a:miter lim="800000"/>
            <a:headEnd/>
            <a:tailEnd/>
          </a:ln>
        </p:spPr>
        <p:txBody>
          <a:bodyPr wrap="none" anchor="ctr"/>
          <a:lstStyle/>
          <a:p>
            <a:endParaRPr lang="en-US">
              <a:solidFill>
                <a:srgbClr val="000000"/>
              </a:solidFill>
            </a:endParaRPr>
          </a:p>
        </p:txBody>
      </p:sp>
      <p:sp>
        <p:nvSpPr>
          <p:cNvPr id="12" name="Picture Placeholder 11"/>
          <p:cNvSpPr>
            <a:spLocks noGrp="1"/>
          </p:cNvSpPr>
          <p:nvPr>
            <p:ph type="pic" sz="quarter" idx="10"/>
          </p:nvPr>
        </p:nvSpPr>
        <p:spPr>
          <a:xfrm>
            <a:off x="6018398" y="964515"/>
            <a:ext cx="4643369" cy="4694830"/>
          </a:xfrm>
          <a:custGeom>
            <a:avLst/>
            <a:gdLst>
              <a:gd name="connsiteX0" fmla="*/ 0 w 3788111"/>
              <a:gd name="connsiteY0" fmla="*/ 0 h 1347600"/>
              <a:gd name="connsiteX1" fmla="*/ 3788111 w 3788111"/>
              <a:gd name="connsiteY1" fmla="*/ 0 h 1347600"/>
              <a:gd name="connsiteX2" fmla="*/ 3788111 w 3788111"/>
              <a:gd name="connsiteY2" fmla="*/ 1347600 h 1347600"/>
              <a:gd name="connsiteX3" fmla="*/ 0 w 3788111"/>
              <a:gd name="connsiteY3" fmla="*/ 1347600 h 1347600"/>
            </a:gdLst>
            <a:ahLst/>
            <a:cxnLst>
              <a:cxn ang="0">
                <a:pos x="connsiteX0" y="connsiteY0"/>
              </a:cxn>
              <a:cxn ang="0">
                <a:pos x="connsiteX1" y="connsiteY1"/>
              </a:cxn>
              <a:cxn ang="0">
                <a:pos x="connsiteX2" y="connsiteY2"/>
              </a:cxn>
              <a:cxn ang="0">
                <a:pos x="connsiteX3" y="connsiteY3"/>
              </a:cxn>
            </a:cxnLst>
            <a:rect l="l" t="t" r="r" b="b"/>
            <a:pathLst>
              <a:path w="3788111" h="1347600">
                <a:moveTo>
                  <a:pt x="0" y="0"/>
                </a:moveTo>
                <a:lnTo>
                  <a:pt x="3788111" y="0"/>
                </a:lnTo>
                <a:lnTo>
                  <a:pt x="3788111" y="1347600"/>
                </a:lnTo>
                <a:lnTo>
                  <a:pt x="0" y="1347600"/>
                </a:lnTo>
                <a:close/>
              </a:path>
            </a:pathLst>
          </a:custGeom>
        </p:spPr>
        <p:txBody>
          <a:bodyPr rtlCol="0">
            <a:noAutofit/>
          </a:bodyPr>
          <a:lstStyle/>
          <a:p>
            <a:pPr lvl="0"/>
            <a:r>
              <a:rPr lang="en-US" noProof="0"/>
              <a:t>Click icon to add picture</a:t>
            </a:r>
          </a:p>
        </p:txBody>
      </p:sp>
      <p:sp>
        <p:nvSpPr>
          <p:cNvPr id="8" name="Slide Number Placeholder 23"/>
          <p:cNvSpPr>
            <a:spLocks noGrp="1"/>
          </p:cNvSpPr>
          <p:nvPr>
            <p:ph type="sldNum" sz="quarter" idx="12"/>
          </p:nvPr>
        </p:nvSpPr>
        <p:spPr>
          <a:xfrm>
            <a:off x="5778500" y="6517787"/>
            <a:ext cx="635000" cy="302958"/>
          </a:xfrm>
        </p:spPr>
        <p:txBody>
          <a:bodyPr/>
          <a:lstStyle>
            <a:lvl1pPr>
              <a:defRPr baseline="0">
                <a:solidFill>
                  <a:schemeClr val="bg1"/>
                </a:solidFill>
              </a:defRPr>
            </a:lvl1pPr>
          </a:lstStyle>
          <a:p>
            <a:fld id="{330EA680-D336-4FF7-8B7A-9848BB0A1C32}" type="slidenum">
              <a:rPr lang="en-US" smtClean="0"/>
              <a:t>‹#›</a:t>
            </a:fld>
            <a:endParaRPr lang="en-US"/>
          </a:p>
        </p:txBody>
      </p:sp>
      <p:grpSp>
        <p:nvGrpSpPr>
          <p:cNvPr id="3" name="Graphic 6">
            <a:extLst>
              <a:ext uri="{FF2B5EF4-FFF2-40B4-BE49-F238E27FC236}">
                <a16:creationId xmlns:a16="http://schemas.microsoft.com/office/drawing/2014/main" id="{73D34509-0E8D-7636-0470-6DD9E57E1A2B}"/>
              </a:ext>
            </a:extLst>
          </p:cNvPr>
          <p:cNvGrpSpPr/>
          <p:nvPr/>
        </p:nvGrpSpPr>
        <p:grpSpPr>
          <a:xfrm>
            <a:off x="11097476" y="519193"/>
            <a:ext cx="483973" cy="427290"/>
            <a:chOff x="11097476" y="519193"/>
            <a:chExt cx="483973" cy="427290"/>
          </a:xfrm>
          <a:solidFill>
            <a:srgbClr val="000000"/>
          </a:solidFill>
        </p:grpSpPr>
        <p:sp>
          <p:nvSpPr>
            <p:cNvPr id="4" name="Freeform 3">
              <a:extLst>
                <a:ext uri="{FF2B5EF4-FFF2-40B4-BE49-F238E27FC236}">
                  <a16:creationId xmlns:a16="http://schemas.microsoft.com/office/drawing/2014/main" id="{9268C6D7-C327-CB52-AB2C-0C1D31208CFA}"/>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451BBD1-A742-214B-6B3E-4093A87DAF54}"/>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F85EEF3-6B44-C3C6-3A05-3DF8DDFC765F}"/>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
        <p:nvSpPr>
          <p:cNvPr id="10" name="Title 1">
            <a:extLst>
              <a:ext uri="{FF2B5EF4-FFF2-40B4-BE49-F238E27FC236}">
                <a16:creationId xmlns:a16="http://schemas.microsoft.com/office/drawing/2014/main" id="{FC1968CA-C06F-E500-F557-668EF86FF0F1}"/>
              </a:ext>
            </a:extLst>
          </p:cNvPr>
          <p:cNvSpPr>
            <a:spLocks noGrp="1"/>
          </p:cNvSpPr>
          <p:nvPr>
            <p:ph type="title"/>
          </p:nvPr>
        </p:nvSpPr>
        <p:spPr>
          <a:xfrm>
            <a:off x="529167" y="519193"/>
            <a:ext cx="4593422" cy="703475"/>
          </a:xfrm>
          <a:prstGeom prst="rect">
            <a:avLst/>
          </a:prstGeom>
        </p:spPr>
        <p:txBody>
          <a:bodyPr/>
          <a:lstStyle/>
          <a:p>
            <a:r>
              <a:rPr lang="en-US"/>
              <a:t>Click to edit Master title style</a:t>
            </a:r>
          </a:p>
        </p:txBody>
      </p:sp>
      <p:sp>
        <p:nvSpPr>
          <p:cNvPr id="13" name="Content Placeholder 2">
            <a:extLst>
              <a:ext uri="{FF2B5EF4-FFF2-40B4-BE49-F238E27FC236}">
                <a16:creationId xmlns:a16="http://schemas.microsoft.com/office/drawing/2014/main" id="{67BAD756-91D8-E83E-645A-282FC881F86C}"/>
              </a:ext>
            </a:extLst>
          </p:cNvPr>
          <p:cNvSpPr>
            <a:spLocks noGrp="1"/>
          </p:cNvSpPr>
          <p:nvPr>
            <p:ph idx="1"/>
          </p:nvPr>
        </p:nvSpPr>
        <p:spPr>
          <a:xfrm>
            <a:off x="529166" y="1435100"/>
            <a:ext cx="507006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420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hoto with Text 1">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D86D2BE3-921A-A48D-2680-7BAC135AFB63}"/>
              </a:ext>
            </a:extLst>
          </p:cNvPr>
          <p:cNvSpPr/>
          <p:nvPr/>
        </p:nvSpPr>
        <p:spPr>
          <a:xfrm flipV="1">
            <a:off x="4952449" y="1413967"/>
            <a:ext cx="7239551" cy="5444033"/>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3"/>
          </a:solidFill>
          <a:ln w="0" cap="flat">
            <a:noFill/>
            <a:prstDash val="solid"/>
            <a:miter/>
          </a:ln>
        </p:spPr>
        <p:txBody>
          <a:bodyPr rtlCol="0" anchor="ctr"/>
          <a:lstStyle/>
          <a:p>
            <a:endParaRPr lang="en-US"/>
          </a:p>
        </p:txBody>
      </p:sp>
      <p:sp>
        <p:nvSpPr>
          <p:cNvPr id="7" name="Picture Placeholder 6">
            <a:extLst>
              <a:ext uri="{FF2B5EF4-FFF2-40B4-BE49-F238E27FC236}">
                <a16:creationId xmlns:a16="http://schemas.microsoft.com/office/drawing/2014/main" id="{9A66F217-0E52-4AD8-82BA-AB332C59638C}"/>
              </a:ext>
            </a:extLst>
          </p:cNvPr>
          <p:cNvSpPr>
            <a:spLocks noGrp="1" noChangeAspect="1"/>
          </p:cNvSpPr>
          <p:nvPr>
            <p:ph type="pic" sz="quarter" idx="15"/>
          </p:nvPr>
        </p:nvSpPr>
        <p:spPr>
          <a:xfrm>
            <a:off x="4741304" y="0"/>
            <a:ext cx="5852160" cy="585216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6" name="TextBox 5">
            <a:extLst>
              <a:ext uri="{FF2B5EF4-FFF2-40B4-BE49-F238E27FC236}">
                <a16:creationId xmlns:a16="http://schemas.microsoft.com/office/drawing/2014/main" id="{99B008CC-AF34-1E47-D712-C329E3DF2643}"/>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grpSp>
        <p:nvGrpSpPr>
          <p:cNvPr id="12" name="Graphic 6">
            <a:extLst>
              <a:ext uri="{FF2B5EF4-FFF2-40B4-BE49-F238E27FC236}">
                <a16:creationId xmlns:a16="http://schemas.microsoft.com/office/drawing/2014/main" id="{3D5C08DD-D8EE-96E6-9841-FE08DEF4EAA7}"/>
              </a:ext>
            </a:extLst>
          </p:cNvPr>
          <p:cNvGrpSpPr/>
          <p:nvPr/>
        </p:nvGrpSpPr>
        <p:grpSpPr>
          <a:xfrm>
            <a:off x="11097476" y="519193"/>
            <a:ext cx="483973" cy="427290"/>
            <a:chOff x="11097476" y="519193"/>
            <a:chExt cx="483973" cy="427290"/>
          </a:xfrm>
          <a:solidFill>
            <a:srgbClr val="000000"/>
          </a:solidFill>
        </p:grpSpPr>
        <p:sp>
          <p:nvSpPr>
            <p:cNvPr id="13" name="Freeform 12">
              <a:extLst>
                <a:ext uri="{FF2B5EF4-FFF2-40B4-BE49-F238E27FC236}">
                  <a16:creationId xmlns:a16="http://schemas.microsoft.com/office/drawing/2014/main" id="{6F4B3EC1-52A5-771A-F268-4BB305E24D39}"/>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BB4D21-3F96-60F5-B27A-9B2039D6E2B0}"/>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5" name="Content Placeholder 2">
            <a:extLst>
              <a:ext uri="{FF2B5EF4-FFF2-40B4-BE49-F238E27FC236}">
                <a16:creationId xmlns:a16="http://schemas.microsoft.com/office/drawing/2014/main" id="{38C79C9D-8425-F73D-1849-7FA179C028F4}"/>
              </a:ext>
            </a:extLst>
          </p:cNvPr>
          <p:cNvSpPr>
            <a:spLocks noGrp="1"/>
          </p:cNvSpPr>
          <p:nvPr>
            <p:ph idx="1"/>
          </p:nvPr>
        </p:nvSpPr>
        <p:spPr>
          <a:xfrm>
            <a:off x="631825" y="1435100"/>
            <a:ext cx="36775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55085D4B-B3AF-1964-C798-C17189BB70AD}"/>
              </a:ext>
            </a:extLst>
          </p:cNvPr>
          <p:cNvSpPr>
            <a:spLocks noGrp="1"/>
          </p:cNvSpPr>
          <p:nvPr>
            <p:ph type="title"/>
          </p:nvPr>
        </p:nvSpPr>
        <p:spPr>
          <a:xfrm>
            <a:off x="631825" y="519193"/>
            <a:ext cx="3677520" cy="7034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148334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grey no footer">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9A9C2C0-8EF9-1495-FA0B-2F101A1F5ABD}"/>
              </a:ext>
            </a:extLst>
          </p:cNvPr>
          <p:cNvSpPr txBox="1"/>
          <p:nvPr/>
        </p:nvSpPr>
        <p:spPr>
          <a:xfrm>
            <a:off x="627888" y="6477000"/>
            <a:ext cx="3527569"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mn-lt"/>
                <a:ea typeface="+mn-ea"/>
                <a:cs typeface="+mn-cs"/>
              </a:rPr>
              <a:t>©2024 SRI INTERNATIONAL. ALL RIGHTS RESERVED. PROPRIETARY.</a:t>
            </a:r>
          </a:p>
        </p:txBody>
      </p:sp>
    </p:spTree>
    <p:extLst>
      <p:ext uri="{BB962C8B-B14F-4D97-AF65-F5344CB8AC3E}">
        <p14:creationId xmlns:p14="http://schemas.microsoft.com/office/powerpoint/2010/main" val="209703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hoto with Text 1">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D86D2BE3-921A-A48D-2680-7BAC135AFB63}"/>
              </a:ext>
            </a:extLst>
          </p:cNvPr>
          <p:cNvSpPr/>
          <p:nvPr/>
        </p:nvSpPr>
        <p:spPr>
          <a:xfrm flipV="1">
            <a:off x="4952449" y="1413967"/>
            <a:ext cx="7239551" cy="5444033"/>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1"/>
          </a:solidFill>
          <a:ln w="0" cap="flat">
            <a:noFill/>
            <a:prstDash val="solid"/>
            <a:miter/>
          </a:ln>
        </p:spPr>
        <p:txBody>
          <a:bodyPr rtlCol="0" anchor="ctr"/>
          <a:lstStyle/>
          <a:p>
            <a:endParaRPr lang="en-US"/>
          </a:p>
        </p:txBody>
      </p:sp>
      <p:sp>
        <p:nvSpPr>
          <p:cNvPr id="7" name="Picture Placeholder 6">
            <a:extLst>
              <a:ext uri="{FF2B5EF4-FFF2-40B4-BE49-F238E27FC236}">
                <a16:creationId xmlns:a16="http://schemas.microsoft.com/office/drawing/2014/main" id="{9A66F217-0E52-4AD8-82BA-AB332C59638C}"/>
              </a:ext>
            </a:extLst>
          </p:cNvPr>
          <p:cNvSpPr>
            <a:spLocks noGrp="1" noChangeAspect="1"/>
          </p:cNvSpPr>
          <p:nvPr>
            <p:ph type="pic" sz="quarter" idx="15"/>
          </p:nvPr>
        </p:nvSpPr>
        <p:spPr>
          <a:xfrm>
            <a:off x="4741304" y="0"/>
            <a:ext cx="5852160" cy="585216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6" name="TextBox 5">
            <a:extLst>
              <a:ext uri="{FF2B5EF4-FFF2-40B4-BE49-F238E27FC236}">
                <a16:creationId xmlns:a16="http://schemas.microsoft.com/office/drawing/2014/main" id="{99B008CC-AF34-1E47-D712-C329E3DF2643}"/>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grpSp>
        <p:nvGrpSpPr>
          <p:cNvPr id="12" name="Graphic 6">
            <a:extLst>
              <a:ext uri="{FF2B5EF4-FFF2-40B4-BE49-F238E27FC236}">
                <a16:creationId xmlns:a16="http://schemas.microsoft.com/office/drawing/2014/main" id="{3D5C08DD-D8EE-96E6-9841-FE08DEF4EAA7}"/>
              </a:ext>
            </a:extLst>
          </p:cNvPr>
          <p:cNvGrpSpPr/>
          <p:nvPr/>
        </p:nvGrpSpPr>
        <p:grpSpPr>
          <a:xfrm>
            <a:off x="11097476" y="519193"/>
            <a:ext cx="483973" cy="427290"/>
            <a:chOff x="11097476" y="519193"/>
            <a:chExt cx="483973" cy="427290"/>
          </a:xfrm>
          <a:solidFill>
            <a:srgbClr val="000000"/>
          </a:solidFill>
        </p:grpSpPr>
        <p:sp>
          <p:nvSpPr>
            <p:cNvPr id="13" name="Freeform 12">
              <a:extLst>
                <a:ext uri="{FF2B5EF4-FFF2-40B4-BE49-F238E27FC236}">
                  <a16:creationId xmlns:a16="http://schemas.microsoft.com/office/drawing/2014/main" id="{6F4B3EC1-52A5-771A-F268-4BB305E24D39}"/>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BB4D21-3F96-60F5-B27A-9B2039D6E2B0}"/>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5" name="Content Placeholder 2">
            <a:extLst>
              <a:ext uri="{FF2B5EF4-FFF2-40B4-BE49-F238E27FC236}">
                <a16:creationId xmlns:a16="http://schemas.microsoft.com/office/drawing/2014/main" id="{38C79C9D-8425-F73D-1849-7FA179C028F4}"/>
              </a:ext>
            </a:extLst>
          </p:cNvPr>
          <p:cNvSpPr>
            <a:spLocks noGrp="1"/>
          </p:cNvSpPr>
          <p:nvPr>
            <p:ph idx="1"/>
          </p:nvPr>
        </p:nvSpPr>
        <p:spPr>
          <a:xfrm>
            <a:off x="631825" y="1435100"/>
            <a:ext cx="36775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55085D4B-B3AF-1964-C798-C17189BB70AD}"/>
              </a:ext>
            </a:extLst>
          </p:cNvPr>
          <p:cNvSpPr>
            <a:spLocks noGrp="1"/>
          </p:cNvSpPr>
          <p:nvPr>
            <p:ph type="title"/>
          </p:nvPr>
        </p:nvSpPr>
        <p:spPr>
          <a:xfrm>
            <a:off x="631825" y="519193"/>
            <a:ext cx="3677520" cy="7034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1360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hoto with Text 2">
    <p:bg>
      <p:bgPr>
        <a:solidFill>
          <a:schemeClr val="bg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47173A82-99F6-1B31-B7CD-5106B72E8635}"/>
              </a:ext>
            </a:extLst>
          </p:cNvPr>
          <p:cNvSpPr/>
          <p:nvPr/>
        </p:nvSpPr>
        <p:spPr>
          <a:xfrm flipV="1">
            <a:off x="4952449" y="1413967"/>
            <a:ext cx="7239551" cy="5444033"/>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2"/>
          </a:solidFill>
          <a:ln w="0" cap="flat">
            <a:noFill/>
            <a:prstDash val="solid"/>
            <a:miter/>
          </a:ln>
        </p:spPr>
        <p:txBody>
          <a:bodyPr rtlCol="0" anchor="ctr"/>
          <a:lstStyle/>
          <a:p>
            <a:endParaRPr lang="en-US"/>
          </a:p>
        </p:txBody>
      </p:sp>
      <p:sp>
        <p:nvSpPr>
          <p:cNvPr id="7" name="Picture Placeholder 6">
            <a:extLst>
              <a:ext uri="{FF2B5EF4-FFF2-40B4-BE49-F238E27FC236}">
                <a16:creationId xmlns:a16="http://schemas.microsoft.com/office/drawing/2014/main" id="{9A66F217-0E52-4AD8-82BA-AB332C59638C}"/>
              </a:ext>
            </a:extLst>
          </p:cNvPr>
          <p:cNvSpPr>
            <a:spLocks noGrp="1" noChangeAspect="1"/>
          </p:cNvSpPr>
          <p:nvPr>
            <p:ph type="pic" sz="quarter" idx="15"/>
          </p:nvPr>
        </p:nvSpPr>
        <p:spPr>
          <a:xfrm>
            <a:off x="6157688" y="1214438"/>
            <a:ext cx="4572000" cy="457200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6" name="TextBox 5">
            <a:extLst>
              <a:ext uri="{FF2B5EF4-FFF2-40B4-BE49-F238E27FC236}">
                <a16:creationId xmlns:a16="http://schemas.microsoft.com/office/drawing/2014/main" id="{4BD3736C-D168-32FE-2478-DD4753D42F7E}"/>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
        <p:nvSpPr>
          <p:cNvPr id="8" name="Title 1">
            <a:extLst>
              <a:ext uri="{FF2B5EF4-FFF2-40B4-BE49-F238E27FC236}">
                <a16:creationId xmlns:a16="http://schemas.microsoft.com/office/drawing/2014/main" id="{1AAA6B44-6BEF-FD27-29FB-6DFF10E0CA1C}"/>
              </a:ext>
            </a:extLst>
          </p:cNvPr>
          <p:cNvSpPr>
            <a:spLocks noGrp="1"/>
          </p:cNvSpPr>
          <p:nvPr>
            <p:ph type="title"/>
          </p:nvPr>
        </p:nvSpPr>
        <p:spPr>
          <a:xfrm>
            <a:off x="631825" y="519193"/>
            <a:ext cx="5322927" cy="703475"/>
          </a:xfrm>
          <a:prstGeom prst="rect">
            <a:avLst/>
          </a:prstGeom>
        </p:spPr>
        <p:txBody>
          <a:bodyPr/>
          <a:lstStyle/>
          <a:p>
            <a:r>
              <a:rPr lang="en-US"/>
              <a:t>Click to edit Master title style</a:t>
            </a:r>
          </a:p>
        </p:txBody>
      </p:sp>
      <p:sp>
        <p:nvSpPr>
          <p:cNvPr id="9" name="Content Placeholder 2">
            <a:extLst>
              <a:ext uri="{FF2B5EF4-FFF2-40B4-BE49-F238E27FC236}">
                <a16:creationId xmlns:a16="http://schemas.microsoft.com/office/drawing/2014/main" id="{3A991FFD-0B29-21A9-4788-765015A9389B}"/>
              </a:ext>
            </a:extLst>
          </p:cNvPr>
          <p:cNvSpPr>
            <a:spLocks noGrp="1"/>
          </p:cNvSpPr>
          <p:nvPr>
            <p:ph idx="1"/>
          </p:nvPr>
        </p:nvSpPr>
        <p:spPr>
          <a:xfrm>
            <a:off x="631825" y="1435100"/>
            <a:ext cx="53229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aphic 6">
            <a:extLst>
              <a:ext uri="{FF2B5EF4-FFF2-40B4-BE49-F238E27FC236}">
                <a16:creationId xmlns:a16="http://schemas.microsoft.com/office/drawing/2014/main" id="{BCABD462-2859-E82B-495D-BC6FFCF1ADE1}"/>
              </a:ext>
            </a:extLst>
          </p:cNvPr>
          <p:cNvGrpSpPr/>
          <p:nvPr/>
        </p:nvGrpSpPr>
        <p:grpSpPr>
          <a:xfrm>
            <a:off x="11097476" y="519193"/>
            <a:ext cx="483973" cy="427290"/>
            <a:chOff x="11097476" y="519193"/>
            <a:chExt cx="483973" cy="427290"/>
          </a:xfrm>
          <a:solidFill>
            <a:srgbClr val="000000"/>
          </a:solidFill>
        </p:grpSpPr>
        <p:sp>
          <p:nvSpPr>
            <p:cNvPr id="12" name="Freeform 11">
              <a:extLst>
                <a:ext uri="{FF2B5EF4-FFF2-40B4-BE49-F238E27FC236}">
                  <a16:creationId xmlns:a16="http://schemas.microsoft.com/office/drawing/2014/main" id="{2DA47359-9848-D15D-FF91-631095E01AF4}"/>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7B8A588-88AA-9AFA-2E44-E629B99B87DE}"/>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7619100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hoto with Text 3">
    <p:bg>
      <p:bgPr>
        <a:solidFill>
          <a:schemeClr val="bg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B6B99BFF-9FB1-73BC-5A9D-15B57511172A}"/>
              </a:ext>
            </a:extLst>
          </p:cNvPr>
          <p:cNvSpPr/>
          <p:nvPr/>
        </p:nvSpPr>
        <p:spPr>
          <a:xfrm flipV="1">
            <a:off x="4952449" y="1413967"/>
            <a:ext cx="7239551" cy="5444033"/>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4"/>
          </a:solidFill>
          <a:ln w="0"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5DC37588-9966-9166-6BB4-A85FDF16C51A}"/>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grpSp>
        <p:nvGrpSpPr>
          <p:cNvPr id="13" name="Graphic 6">
            <a:extLst>
              <a:ext uri="{FF2B5EF4-FFF2-40B4-BE49-F238E27FC236}">
                <a16:creationId xmlns:a16="http://schemas.microsoft.com/office/drawing/2014/main" id="{60087B3D-96BD-A284-6D21-87CF215DDB4E}"/>
              </a:ext>
            </a:extLst>
          </p:cNvPr>
          <p:cNvGrpSpPr/>
          <p:nvPr/>
        </p:nvGrpSpPr>
        <p:grpSpPr>
          <a:xfrm>
            <a:off x="11097476" y="519193"/>
            <a:ext cx="483973" cy="427290"/>
            <a:chOff x="11097476" y="519193"/>
            <a:chExt cx="483973" cy="427290"/>
          </a:xfrm>
          <a:solidFill>
            <a:srgbClr val="000000"/>
          </a:solidFill>
        </p:grpSpPr>
        <p:sp>
          <p:nvSpPr>
            <p:cNvPr id="14" name="Freeform 13">
              <a:extLst>
                <a:ext uri="{FF2B5EF4-FFF2-40B4-BE49-F238E27FC236}">
                  <a16:creationId xmlns:a16="http://schemas.microsoft.com/office/drawing/2014/main" id="{0AD065B2-8369-C42A-D8D6-425BD1AF3E0B}"/>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D7D39E6-C7A5-AFD3-C4AD-D05E19D4AA8A}"/>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17" name="Picture Placeholder 6">
            <a:extLst>
              <a:ext uri="{FF2B5EF4-FFF2-40B4-BE49-F238E27FC236}">
                <a16:creationId xmlns:a16="http://schemas.microsoft.com/office/drawing/2014/main" id="{557E8942-9944-337B-4625-FD71AB039487}"/>
              </a:ext>
            </a:extLst>
          </p:cNvPr>
          <p:cNvSpPr>
            <a:spLocks noGrp="1" noChangeAspect="1"/>
          </p:cNvSpPr>
          <p:nvPr>
            <p:ph type="pic" sz="quarter" idx="15"/>
          </p:nvPr>
        </p:nvSpPr>
        <p:spPr>
          <a:xfrm>
            <a:off x="6157688" y="1214438"/>
            <a:ext cx="4572000" cy="457200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18" name="Title 1">
            <a:extLst>
              <a:ext uri="{FF2B5EF4-FFF2-40B4-BE49-F238E27FC236}">
                <a16:creationId xmlns:a16="http://schemas.microsoft.com/office/drawing/2014/main" id="{9D1CDDE3-77E3-2CD6-EFAD-CAD2E7B9B812}"/>
              </a:ext>
            </a:extLst>
          </p:cNvPr>
          <p:cNvSpPr>
            <a:spLocks noGrp="1"/>
          </p:cNvSpPr>
          <p:nvPr>
            <p:ph type="title"/>
          </p:nvPr>
        </p:nvSpPr>
        <p:spPr>
          <a:xfrm>
            <a:off x="631825" y="519193"/>
            <a:ext cx="5322927" cy="703475"/>
          </a:xfrm>
          <a:prstGeom prst="rect">
            <a:avLst/>
          </a:prstGeom>
        </p:spPr>
        <p:txBody>
          <a:bodyPr/>
          <a:lstStyle/>
          <a:p>
            <a:r>
              <a:rPr lang="en-US"/>
              <a:t>Click to edit Master title style</a:t>
            </a:r>
          </a:p>
        </p:txBody>
      </p:sp>
      <p:sp>
        <p:nvSpPr>
          <p:cNvPr id="19" name="Content Placeholder 2">
            <a:extLst>
              <a:ext uri="{FF2B5EF4-FFF2-40B4-BE49-F238E27FC236}">
                <a16:creationId xmlns:a16="http://schemas.microsoft.com/office/drawing/2014/main" id="{2D25E2D8-E3D5-00FF-405D-559ABD0B1C06}"/>
              </a:ext>
            </a:extLst>
          </p:cNvPr>
          <p:cNvSpPr>
            <a:spLocks noGrp="1"/>
          </p:cNvSpPr>
          <p:nvPr>
            <p:ph idx="1"/>
          </p:nvPr>
        </p:nvSpPr>
        <p:spPr>
          <a:xfrm>
            <a:off x="631825" y="1435100"/>
            <a:ext cx="53229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2535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hoto with Text 4">
    <p:bg>
      <p:bgPr>
        <a:solidFill>
          <a:schemeClr val="bg1"/>
        </a:solidFill>
        <a:effectLst/>
      </p:bgPr>
    </p:bg>
    <p:spTree>
      <p:nvGrpSpPr>
        <p:cNvPr id="1" name=""/>
        <p:cNvGrpSpPr/>
        <p:nvPr/>
      </p:nvGrpSpPr>
      <p:grpSpPr>
        <a:xfrm>
          <a:off x="0" y="0"/>
          <a:ext cx="0" cy="0"/>
          <a:chOff x="0" y="0"/>
          <a:chExt cx="0" cy="0"/>
        </a:xfrm>
      </p:grpSpPr>
      <p:sp>
        <p:nvSpPr>
          <p:cNvPr id="12" name="Graphic 2">
            <a:extLst>
              <a:ext uri="{FF2B5EF4-FFF2-40B4-BE49-F238E27FC236}">
                <a16:creationId xmlns:a16="http://schemas.microsoft.com/office/drawing/2014/main" id="{7D9DF30A-BFEB-9DB0-EBCD-8E32ABDC01D5}"/>
              </a:ext>
            </a:extLst>
          </p:cNvPr>
          <p:cNvSpPr/>
          <p:nvPr/>
        </p:nvSpPr>
        <p:spPr>
          <a:xfrm rot="16200000" flipV="1">
            <a:off x="6159167" y="854021"/>
            <a:ext cx="6886855" cy="5178811"/>
          </a:xfrm>
          <a:custGeom>
            <a:avLst/>
            <a:gdLst>
              <a:gd name="connsiteX0" fmla="*/ 7239551 w 7239551"/>
              <a:gd name="connsiteY0" fmla="*/ 5444034 h 5444033"/>
              <a:gd name="connsiteX1" fmla="*/ 0 w 7239551"/>
              <a:gd name="connsiteY1" fmla="*/ 0 h 5444033"/>
              <a:gd name="connsiteX2" fmla="*/ 7239551 w 7239551"/>
              <a:gd name="connsiteY2" fmla="*/ 0 h 5444033"/>
              <a:gd name="connsiteX3" fmla="*/ 7239551 w 7239551"/>
              <a:gd name="connsiteY3" fmla="*/ 5444034 h 5444033"/>
            </a:gdLst>
            <a:ahLst/>
            <a:cxnLst>
              <a:cxn ang="0">
                <a:pos x="connsiteX0" y="connsiteY0"/>
              </a:cxn>
              <a:cxn ang="0">
                <a:pos x="connsiteX1" y="connsiteY1"/>
              </a:cxn>
              <a:cxn ang="0">
                <a:pos x="connsiteX2" y="connsiteY2"/>
              </a:cxn>
              <a:cxn ang="0">
                <a:pos x="connsiteX3" y="connsiteY3"/>
              </a:cxn>
            </a:cxnLst>
            <a:rect l="l" t="t" r="r" b="b"/>
            <a:pathLst>
              <a:path w="7239551" h="5444033">
                <a:moveTo>
                  <a:pt x="7239551" y="5444034"/>
                </a:moveTo>
                <a:lnTo>
                  <a:pt x="0" y="0"/>
                </a:lnTo>
                <a:lnTo>
                  <a:pt x="7239551" y="0"/>
                </a:lnTo>
                <a:lnTo>
                  <a:pt x="7239551" y="5444034"/>
                </a:lnTo>
                <a:close/>
              </a:path>
            </a:pathLst>
          </a:custGeom>
          <a:solidFill>
            <a:schemeClr val="accent4"/>
          </a:solidFill>
          <a:ln w="0" cap="flat">
            <a:noFill/>
            <a:prstDash val="solid"/>
            <a:miter/>
          </a:ln>
        </p:spPr>
        <p:txBody>
          <a:bodyPr rtlCol="0" anchor="ctr"/>
          <a:lstStyle/>
          <a:p>
            <a:endParaRPr lang="en-US"/>
          </a:p>
        </p:txBody>
      </p:sp>
      <p:sp>
        <p:nvSpPr>
          <p:cNvPr id="15" name="Slide Number Placeholder 23">
            <a:extLst>
              <a:ext uri="{FF2B5EF4-FFF2-40B4-BE49-F238E27FC236}">
                <a16:creationId xmlns:a16="http://schemas.microsoft.com/office/drawing/2014/main" id="{2D83EE63-C2CB-C649-8D7C-24EF9BBFE464}"/>
              </a:ext>
            </a:extLst>
          </p:cNvPr>
          <p:cNvSpPr>
            <a:spLocks noGrp="1"/>
          </p:cNvSpPr>
          <p:nvPr>
            <p:ph type="sldNum" sz="quarter" idx="12"/>
          </p:nvPr>
        </p:nvSpPr>
        <p:spPr>
          <a:xfrm>
            <a:off x="5778500" y="6517787"/>
            <a:ext cx="635000" cy="302958"/>
          </a:xfrm>
        </p:spPr>
        <p:txBody>
          <a:bodyPr/>
          <a:lstStyle>
            <a:lvl1pPr>
              <a:defRPr baseline="0">
                <a:solidFill>
                  <a:schemeClr val="bg1"/>
                </a:solidFill>
              </a:defRPr>
            </a:lvl1pPr>
          </a:lstStyle>
          <a:p>
            <a:fld id="{330EA680-D336-4FF7-8B7A-9848BB0A1C32}" type="slidenum">
              <a:rPr lang="en-US" smtClean="0"/>
              <a:t>‹#›</a:t>
            </a:fld>
            <a:endParaRPr lang="en-US"/>
          </a:p>
        </p:txBody>
      </p:sp>
      <p:grpSp>
        <p:nvGrpSpPr>
          <p:cNvPr id="3" name="Graphic 6">
            <a:extLst>
              <a:ext uri="{FF2B5EF4-FFF2-40B4-BE49-F238E27FC236}">
                <a16:creationId xmlns:a16="http://schemas.microsoft.com/office/drawing/2014/main" id="{B9026344-DFEF-DA85-3B05-674B5015CFF8}"/>
              </a:ext>
            </a:extLst>
          </p:cNvPr>
          <p:cNvGrpSpPr/>
          <p:nvPr/>
        </p:nvGrpSpPr>
        <p:grpSpPr>
          <a:xfrm>
            <a:off x="11097476" y="519193"/>
            <a:ext cx="483973" cy="427290"/>
            <a:chOff x="11097476" y="519193"/>
            <a:chExt cx="483973" cy="427290"/>
          </a:xfrm>
          <a:solidFill>
            <a:srgbClr val="000000"/>
          </a:solidFill>
        </p:grpSpPr>
        <p:sp>
          <p:nvSpPr>
            <p:cNvPr id="4" name="Freeform 3">
              <a:extLst>
                <a:ext uri="{FF2B5EF4-FFF2-40B4-BE49-F238E27FC236}">
                  <a16:creationId xmlns:a16="http://schemas.microsoft.com/office/drawing/2014/main" id="{4E41A8C5-4D25-A60E-2152-391AFB48248B}"/>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4C07D352-6164-896B-EC11-2FF8E89F3C80}"/>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5E968EBC-0CB4-C630-9326-11243F910457}"/>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
        <p:nvSpPr>
          <p:cNvPr id="11" name="Picture Placeholder 6">
            <a:extLst>
              <a:ext uri="{FF2B5EF4-FFF2-40B4-BE49-F238E27FC236}">
                <a16:creationId xmlns:a16="http://schemas.microsoft.com/office/drawing/2014/main" id="{8E457A5D-B71A-7AC4-012A-1203E7629587}"/>
              </a:ext>
            </a:extLst>
          </p:cNvPr>
          <p:cNvSpPr>
            <a:spLocks noGrp="1" noChangeAspect="1"/>
          </p:cNvSpPr>
          <p:nvPr>
            <p:ph type="pic" sz="quarter" idx="15"/>
          </p:nvPr>
        </p:nvSpPr>
        <p:spPr>
          <a:xfrm>
            <a:off x="6157688" y="1214438"/>
            <a:ext cx="4572000" cy="457200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13" name="Title 1">
            <a:extLst>
              <a:ext uri="{FF2B5EF4-FFF2-40B4-BE49-F238E27FC236}">
                <a16:creationId xmlns:a16="http://schemas.microsoft.com/office/drawing/2014/main" id="{C182291D-B2FD-3B54-9C41-42271A5F217F}"/>
              </a:ext>
            </a:extLst>
          </p:cNvPr>
          <p:cNvSpPr>
            <a:spLocks noGrp="1"/>
          </p:cNvSpPr>
          <p:nvPr>
            <p:ph type="title"/>
          </p:nvPr>
        </p:nvSpPr>
        <p:spPr>
          <a:xfrm>
            <a:off x="631825" y="519193"/>
            <a:ext cx="5322927" cy="703475"/>
          </a:xfrm>
          <a:prstGeom prst="rect">
            <a:avLst/>
          </a:prstGeom>
        </p:spPr>
        <p:txBody>
          <a:bodyPr/>
          <a:lstStyle/>
          <a:p>
            <a:r>
              <a:rPr lang="en-US"/>
              <a:t>Click to edit Master title style</a:t>
            </a:r>
          </a:p>
        </p:txBody>
      </p:sp>
      <p:sp>
        <p:nvSpPr>
          <p:cNvPr id="14" name="Content Placeholder 2">
            <a:extLst>
              <a:ext uri="{FF2B5EF4-FFF2-40B4-BE49-F238E27FC236}">
                <a16:creationId xmlns:a16="http://schemas.microsoft.com/office/drawing/2014/main" id="{ADBFDB94-83FC-9AA2-A675-73E77BDCB471}"/>
              </a:ext>
            </a:extLst>
          </p:cNvPr>
          <p:cNvSpPr>
            <a:spLocks noGrp="1"/>
          </p:cNvSpPr>
          <p:nvPr>
            <p:ph idx="1"/>
          </p:nvPr>
        </p:nvSpPr>
        <p:spPr>
          <a:xfrm>
            <a:off x="631825" y="1435100"/>
            <a:ext cx="53229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1279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3_Empty">
    <p:spTree>
      <p:nvGrpSpPr>
        <p:cNvPr id="1" name=""/>
        <p:cNvGrpSpPr/>
        <p:nvPr/>
      </p:nvGrpSpPr>
      <p:grpSpPr>
        <a:xfrm>
          <a:off x="0" y="0"/>
          <a:ext cx="0" cy="0"/>
          <a:chOff x="0" y="0"/>
          <a:chExt cx="0" cy="0"/>
        </a:xfrm>
      </p:grpSpPr>
      <p:sp>
        <p:nvSpPr>
          <p:cNvPr id="3" name="Rectangle 5"/>
          <p:cNvSpPr>
            <a:spLocks noChangeArrowheads="1"/>
          </p:cNvSpPr>
          <p:nvPr/>
        </p:nvSpPr>
        <p:spPr bwMode="auto">
          <a:xfrm>
            <a:off x="-1" y="-19456"/>
            <a:ext cx="12192001" cy="6877455"/>
          </a:xfrm>
          <a:prstGeom prst="rect">
            <a:avLst/>
          </a:prstGeom>
          <a:solidFill>
            <a:schemeClr val="accent1"/>
          </a:solidFill>
          <a:ln w="9525" algn="ctr">
            <a:noFill/>
            <a:miter lim="800000"/>
            <a:headEnd/>
            <a:tailEnd/>
          </a:ln>
        </p:spPr>
        <p:txBody>
          <a:bodyPr wrap="none" anchor="ctr"/>
          <a:lstStyle/>
          <a:p>
            <a:endParaRPr lang="en-US"/>
          </a:p>
        </p:txBody>
      </p:sp>
      <p:pic>
        <p:nvPicPr>
          <p:cNvPr id="2" name="Picture 1">
            <a:extLst>
              <a:ext uri="{FF2B5EF4-FFF2-40B4-BE49-F238E27FC236}">
                <a16:creationId xmlns:a16="http://schemas.microsoft.com/office/drawing/2014/main" id="{26E8E1A6-5474-9BF6-E51E-07ADB821E23A}"/>
              </a:ext>
            </a:extLst>
          </p:cNvPr>
          <p:cNvPicPr>
            <a:picLocks noChangeAspect="1"/>
          </p:cNvPicPr>
          <p:nvPr/>
        </p:nvPicPr>
        <p:blipFill>
          <a:blip r:embed="rId2"/>
          <a:srcRect/>
          <a:stretch/>
        </p:blipFill>
        <p:spPr>
          <a:xfrm>
            <a:off x="10851438" y="6086858"/>
            <a:ext cx="1315582" cy="771141"/>
          </a:xfrm>
          <a:prstGeom prst="rect">
            <a:avLst/>
          </a:prstGeom>
        </p:spPr>
      </p:pic>
      <p:sp>
        <p:nvSpPr>
          <p:cNvPr id="4" name="TextBox 3">
            <a:extLst>
              <a:ext uri="{FF2B5EF4-FFF2-40B4-BE49-F238E27FC236}">
                <a16:creationId xmlns:a16="http://schemas.microsoft.com/office/drawing/2014/main" id="{D398DB80-24E3-61FD-CD82-3AC05D87E256}"/>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bg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12053874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ended cub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6D4-0B43-53D4-ABCE-233DE6065D41}"/>
              </a:ext>
            </a:extLst>
          </p:cNvPr>
          <p:cNvSpPr>
            <a:spLocks noGrp="1"/>
          </p:cNvSpPr>
          <p:nvPr>
            <p:ph type="ctrTitle"/>
          </p:nvPr>
        </p:nvSpPr>
        <p:spPr>
          <a:xfrm>
            <a:off x="631826" y="2192339"/>
            <a:ext cx="3370332" cy="1994392"/>
          </a:xfrm>
          <a:prstGeom prst="rect">
            <a:avLst/>
          </a:prstGeom>
        </p:spPr>
        <p:txBody>
          <a:bodyPr wrap="square" rIns="0" bIns="0" anchor="t" anchorCtr="0">
            <a:sp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FD057EB-8F52-6BC7-4CF7-A7891DDC2F24}"/>
              </a:ext>
            </a:extLst>
          </p:cNvPr>
          <p:cNvSpPr>
            <a:spLocks noGrp="1"/>
          </p:cNvSpPr>
          <p:nvPr>
            <p:ph type="subTitle" idx="1" hasCustomPrompt="1"/>
          </p:nvPr>
        </p:nvSpPr>
        <p:spPr>
          <a:xfrm>
            <a:off x="631825" y="5355053"/>
            <a:ext cx="5280778" cy="455198"/>
          </a:xfrm>
        </p:spPr>
        <p:txBody>
          <a:bodyPr lIns="0" tIns="0" rIns="0" bIns="0" anchor="t" anchorCtr="0">
            <a:noAutofit/>
          </a:bodyPr>
          <a:lstStyle>
            <a:lvl1pPr marL="0" indent="0" algn="l">
              <a:buNone/>
              <a:defRPr sz="1200">
                <a:solidFill>
                  <a:schemeClr val="bg1"/>
                </a:solidFill>
                <a:latin typeface="Andale Mono" panose="020B05090000000000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OCTOBER 21, 2023</a:t>
            </a:r>
          </a:p>
        </p:txBody>
      </p:sp>
      <p:pic>
        <p:nvPicPr>
          <p:cNvPr id="4" name="Picture 3">
            <a:extLst>
              <a:ext uri="{FF2B5EF4-FFF2-40B4-BE49-F238E27FC236}">
                <a16:creationId xmlns:a16="http://schemas.microsoft.com/office/drawing/2014/main" id="{01FB6C24-E13C-A22E-D287-A25F1DD3EEB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75" r="-3369"/>
          <a:stretch/>
        </p:blipFill>
        <p:spPr>
          <a:xfrm>
            <a:off x="329184" y="440436"/>
            <a:ext cx="2013324" cy="718760"/>
          </a:xfrm>
          <a:prstGeom prst="rect">
            <a:avLst/>
          </a:prstGeom>
        </p:spPr>
      </p:pic>
      <p:sp>
        <p:nvSpPr>
          <p:cNvPr id="8" name="TextBox 7">
            <a:extLst>
              <a:ext uri="{FF2B5EF4-FFF2-40B4-BE49-F238E27FC236}">
                <a16:creationId xmlns:a16="http://schemas.microsoft.com/office/drawing/2014/main" id="{19A9C2C0-8EF9-1495-FA0B-2F101A1F5ABD}"/>
              </a:ext>
            </a:extLst>
          </p:cNvPr>
          <p:cNvSpPr txBox="1"/>
          <p:nvPr/>
        </p:nvSpPr>
        <p:spPr>
          <a:xfrm>
            <a:off x="627888" y="6477000"/>
            <a:ext cx="3527569"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©2024 SRI INTERNATIONAL. ALL RIGHTS RESERVED. PROPRIETARY.</a:t>
            </a:r>
          </a:p>
        </p:txBody>
      </p:sp>
      <p:pic>
        <p:nvPicPr>
          <p:cNvPr id="6" name="Picture 5" descr="A picture containing shape&#10;&#10;Description automatically generated">
            <a:extLst>
              <a:ext uri="{FF2B5EF4-FFF2-40B4-BE49-F238E27FC236}">
                <a16:creationId xmlns:a16="http://schemas.microsoft.com/office/drawing/2014/main" id="{42111662-7BEF-350F-4B2C-A2AE0E8D7832}"/>
              </a:ext>
            </a:extLst>
          </p:cNvPr>
          <p:cNvPicPr>
            <a:picLocks noChangeAspect="1"/>
          </p:cNvPicPr>
          <p:nvPr/>
        </p:nvPicPr>
        <p:blipFill rotWithShape="1">
          <a:blip r:embed="rId4"/>
          <a:srcRect l="7457" t="14463" r="7681" b="12393"/>
          <a:stretch/>
        </p:blipFill>
        <p:spPr>
          <a:xfrm>
            <a:off x="4134678" y="-86804"/>
            <a:ext cx="8057322" cy="6944804"/>
          </a:xfrm>
          <a:prstGeom prst="rect">
            <a:avLst/>
          </a:prstGeom>
        </p:spPr>
      </p:pic>
    </p:spTree>
    <p:extLst>
      <p:ext uri="{BB962C8B-B14F-4D97-AF65-F5344CB8AC3E}">
        <p14:creationId xmlns:p14="http://schemas.microsoft.com/office/powerpoint/2010/main" val="107789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mpl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EDCF-4EF6-7B33-5321-8498A0F9727D}"/>
              </a:ext>
            </a:extLst>
          </p:cNvPr>
          <p:cNvSpPr>
            <a:spLocks noGrp="1"/>
          </p:cNvSpPr>
          <p:nvPr>
            <p:ph type="title"/>
          </p:nvPr>
        </p:nvSpPr>
        <p:spPr>
          <a:xfrm>
            <a:off x="631825" y="519193"/>
            <a:ext cx="9966158" cy="7034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6BDFE3-49FB-D84D-825F-31FE1EDB63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aphic 6">
            <a:extLst>
              <a:ext uri="{FF2B5EF4-FFF2-40B4-BE49-F238E27FC236}">
                <a16:creationId xmlns:a16="http://schemas.microsoft.com/office/drawing/2014/main" id="{CB16AC61-85F3-14E1-CB47-E0B3B2DDFC1E}"/>
              </a:ext>
            </a:extLst>
          </p:cNvPr>
          <p:cNvGrpSpPr/>
          <p:nvPr/>
        </p:nvGrpSpPr>
        <p:grpSpPr>
          <a:xfrm>
            <a:off x="11097476" y="519193"/>
            <a:ext cx="483973" cy="427290"/>
            <a:chOff x="11097476" y="519193"/>
            <a:chExt cx="483973" cy="427290"/>
          </a:xfrm>
          <a:solidFill>
            <a:srgbClr val="000000"/>
          </a:solidFill>
        </p:grpSpPr>
        <p:sp>
          <p:nvSpPr>
            <p:cNvPr id="5" name="Freeform 4">
              <a:extLst>
                <a:ext uri="{FF2B5EF4-FFF2-40B4-BE49-F238E27FC236}">
                  <a16:creationId xmlns:a16="http://schemas.microsoft.com/office/drawing/2014/main" id="{0D666C7A-9170-0CD3-3532-29C072F2E770}"/>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34C3369-DC11-C01F-5063-A2ED05E6633C}"/>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275584E1-35C8-557B-95B7-723C7CF90A76}"/>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79481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eaker no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E40B-55F5-2519-2051-306FAA67C7E8}"/>
              </a:ext>
            </a:extLst>
          </p:cNvPr>
          <p:cNvSpPr>
            <a:spLocks noGrp="1"/>
          </p:cNvSpPr>
          <p:nvPr>
            <p:ph type="title" hasCustomPrompt="1"/>
          </p:nvPr>
        </p:nvSpPr>
        <p:spPr>
          <a:xfrm>
            <a:off x="3619100" y="2642995"/>
            <a:ext cx="7728350" cy="1264962"/>
          </a:xfrm>
          <a:prstGeom prst="rect">
            <a:avLst/>
          </a:prstGeom>
        </p:spPr>
        <p:txBody>
          <a:bodyPr anchor="t"/>
          <a:lstStyle>
            <a:lvl1pPr>
              <a:defRPr sz="4400"/>
            </a:lvl1pPr>
          </a:lstStyle>
          <a:p>
            <a:r>
              <a:rPr lang="en-US"/>
              <a:t>Breaker page without photo two-line title here</a:t>
            </a:r>
          </a:p>
        </p:txBody>
      </p:sp>
      <p:pic>
        <p:nvPicPr>
          <p:cNvPr id="11" name="Graphic 10">
            <a:extLst>
              <a:ext uri="{FF2B5EF4-FFF2-40B4-BE49-F238E27FC236}">
                <a16:creationId xmlns:a16="http://schemas.microsoft.com/office/drawing/2014/main" id="{319EECEB-10E6-45D2-22F2-EA91B054406F}"/>
              </a:ext>
            </a:extLst>
          </p:cNvPr>
          <p:cNvPicPr>
            <a:picLocks noChangeAspect="1"/>
          </p:cNvPicPr>
          <p:nvPr/>
        </p:nvPicPr>
        <p:blipFill>
          <a:blip r:embed="rId2">
            <a:extLst>
              <a:ext uri="{96DAC541-7B7A-43D3-8B79-37D633B846F1}">
                <asvg:svgBlip xmlns:asvg="http://schemas.microsoft.com/office/drawing/2016/SVG/main" r:embed="rId3"/>
              </a:ext>
            </a:extLst>
          </a:blip>
          <a:srcRect t="5075" r="12221" b="2212"/>
          <a:stretch>
            <a:fillRect/>
          </a:stretch>
        </p:blipFill>
        <p:spPr>
          <a:xfrm rot="10800000">
            <a:off x="0" y="0"/>
            <a:ext cx="6345484" cy="6858000"/>
          </a:xfrm>
          <a:custGeom>
            <a:avLst/>
            <a:gdLst>
              <a:gd name="connsiteX0" fmla="*/ 6345484 w 6345484"/>
              <a:gd name="connsiteY0" fmla="*/ 6858000 h 6858000"/>
              <a:gd name="connsiteX1" fmla="*/ 0 w 6345484"/>
              <a:gd name="connsiteY1" fmla="*/ 6858000 h 6858000"/>
              <a:gd name="connsiteX2" fmla="*/ 0 w 6345484"/>
              <a:gd name="connsiteY2" fmla="*/ 0 h 6858000"/>
              <a:gd name="connsiteX3" fmla="*/ 6345484 w 6345484"/>
              <a:gd name="connsiteY3" fmla="*/ 0 h 6858000"/>
            </a:gdLst>
            <a:ahLst/>
            <a:cxnLst>
              <a:cxn ang="0">
                <a:pos x="connsiteX0" y="connsiteY0"/>
              </a:cxn>
              <a:cxn ang="0">
                <a:pos x="connsiteX1" y="connsiteY1"/>
              </a:cxn>
              <a:cxn ang="0">
                <a:pos x="connsiteX2" y="connsiteY2"/>
              </a:cxn>
              <a:cxn ang="0">
                <a:pos x="connsiteX3" y="connsiteY3"/>
              </a:cxn>
            </a:cxnLst>
            <a:rect l="l" t="t" r="r" b="b"/>
            <a:pathLst>
              <a:path w="6345484" h="6858000">
                <a:moveTo>
                  <a:pt x="6345484" y="6858000"/>
                </a:moveTo>
                <a:lnTo>
                  <a:pt x="0" y="6858000"/>
                </a:lnTo>
                <a:lnTo>
                  <a:pt x="0" y="0"/>
                </a:lnTo>
                <a:lnTo>
                  <a:pt x="6345484" y="0"/>
                </a:lnTo>
                <a:close/>
              </a:path>
            </a:pathLst>
          </a:custGeom>
        </p:spPr>
      </p:pic>
      <p:grpSp>
        <p:nvGrpSpPr>
          <p:cNvPr id="12" name="Graphic 6">
            <a:extLst>
              <a:ext uri="{FF2B5EF4-FFF2-40B4-BE49-F238E27FC236}">
                <a16:creationId xmlns:a16="http://schemas.microsoft.com/office/drawing/2014/main" id="{6AD48B8A-2219-9CE9-96DB-7A30FA9D6CAC}"/>
              </a:ext>
            </a:extLst>
          </p:cNvPr>
          <p:cNvGrpSpPr/>
          <p:nvPr/>
        </p:nvGrpSpPr>
        <p:grpSpPr>
          <a:xfrm>
            <a:off x="11097476" y="519193"/>
            <a:ext cx="483973" cy="427290"/>
            <a:chOff x="11097476" y="519193"/>
            <a:chExt cx="483973" cy="427290"/>
          </a:xfrm>
          <a:solidFill>
            <a:srgbClr val="000000"/>
          </a:solidFill>
        </p:grpSpPr>
        <p:sp>
          <p:nvSpPr>
            <p:cNvPr id="13" name="Freeform 12">
              <a:extLst>
                <a:ext uri="{FF2B5EF4-FFF2-40B4-BE49-F238E27FC236}">
                  <a16:creationId xmlns:a16="http://schemas.microsoft.com/office/drawing/2014/main" id="{72DCC455-ED32-2C08-C715-C3F79FBD6DF3}"/>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7A8F570-2FA4-3801-3653-B3F6C03501E6}"/>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58172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hoto breaker">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B92E595-82A8-D420-D4E1-433299029891}"/>
              </a:ext>
            </a:extLst>
          </p:cNvPr>
          <p:cNvSpPr>
            <a:spLocks noGrp="1"/>
          </p:cNvSpPr>
          <p:nvPr>
            <p:ph type="pic" sz="quarter" idx="10"/>
          </p:nvPr>
        </p:nvSpPr>
        <p:spPr>
          <a:xfrm>
            <a:off x="0" y="0"/>
            <a:ext cx="12192000" cy="6858000"/>
          </a:xfrm>
        </p:spPr>
        <p:txBody>
          <a:bodyPr/>
          <a:lstStyle/>
          <a:p>
            <a:r>
              <a:rPr lang="en-US"/>
              <a:t>Click icon to add picture</a:t>
            </a:r>
          </a:p>
        </p:txBody>
      </p:sp>
      <p:grpSp>
        <p:nvGrpSpPr>
          <p:cNvPr id="12" name="Graphic 6">
            <a:extLst>
              <a:ext uri="{FF2B5EF4-FFF2-40B4-BE49-F238E27FC236}">
                <a16:creationId xmlns:a16="http://schemas.microsoft.com/office/drawing/2014/main" id="{6AD48B8A-2219-9CE9-96DB-7A30FA9D6CAC}"/>
              </a:ext>
            </a:extLst>
          </p:cNvPr>
          <p:cNvGrpSpPr/>
          <p:nvPr/>
        </p:nvGrpSpPr>
        <p:grpSpPr>
          <a:xfrm>
            <a:off x="11097476" y="519193"/>
            <a:ext cx="483973" cy="427290"/>
            <a:chOff x="11097476" y="519193"/>
            <a:chExt cx="483973" cy="427290"/>
          </a:xfrm>
          <a:solidFill>
            <a:schemeClr val="tx1"/>
          </a:solidFill>
        </p:grpSpPr>
        <p:sp>
          <p:nvSpPr>
            <p:cNvPr id="13" name="Freeform 12">
              <a:extLst>
                <a:ext uri="{FF2B5EF4-FFF2-40B4-BE49-F238E27FC236}">
                  <a16:creationId xmlns:a16="http://schemas.microsoft.com/office/drawing/2014/main" id="{72DCC455-ED32-2C08-C715-C3F79FBD6DF3}"/>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7A8F570-2FA4-3801-3653-B3F6C03501E6}"/>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grpFill/>
            <a:ln w="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E84B0BE-489F-741E-01F7-CE11821868E3}"/>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229026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photo with caption">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B92E595-82A8-D420-D4E1-433299029891}"/>
              </a:ext>
            </a:extLst>
          </p:cNvPr>
          <p:cNvSpPr>
            <a:spLocks noGrp="1"/>
          </p:cNvSpPr>
          <p:nvPr>
            <p:ph type="pic" sz="quarter" idx="10"/>
          </p:nvPr>
        </p:nvSpPr>
        <p:spPr>
          <a:xfrm>
            <a:off x="0" y="0"/>
            <a:ext cx="12192000" cy="6858000"/>
          </a:xfrm>
        </p:spPr>
        <p:txBody>
          <a:bodyPr/>
          <a:lstStyle/>
          <a:p>
            <a:r>
              <a:rPr lang="en-US"/>
              <a:t>Click icon to add picture</a:t>
            </a:r>
          </a:p>
        </p:txBody>
      </p:sp>
      <p:grpSp>
        <p:nvGrpSpPr>
          <p:cNvPr id="12" name="Graphic 6">
            <a:extLst>
              <a:ext uri="{FF2B5EF4-FFF2-40B4-BE49-F238E27FC236}">
                <a16:creationId xmlns:a16="http://schemas.microsoft.com/office/drawing/2014/main" id="{6AD48B8A-2219-9CE9-96DB-7A30FA9D6CAC}"/>
              </a:ext>
            </a:extLst>
          </p:cNvPr>
          <p:cNvGrpSpPr/>
          <p:nvPr/>
        </p:nvGrpSpPr>
        <p:grpSpPr>
          <a:xfrm>
            <a:off x="11097476" y="519193"/>
            <a:ext cx="483973" cy="427290"/>
            <a:chOff x="11097476" y="519193"/>
            <a:chExt cx="483973" cy="427290"/>
          </a:xfrm>
          <a:solidFill>
            <a:schemeClr val="tx1"/>
          </a:solidFill>
        </p:grpSpPr>
        <p:sp>
          <p:nvSpPr>
            <p:cNvPr id="13" name="Freeform 12">
              <a:extLst>
                <a:ext uri="{FF2B5EF4-FFF2-40B4-BE49-F238E27FC236}">
                  <a16:creationId xmlns:a16="http://schemas.microsoft.com/office/drawing/2014/main" id="{72DCC455-ED32-2C08-C715-C3F79FBD6DF3}"/>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7A8F570-2FA4-3801-3653-B3F6C03501E6}"/>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grpFill/>
            <a:ln w="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E84B0BE-489F-741E-01F7-CE11821868E3}"/>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sp>
        <p:nvSpPr>
          <p:cNvPr id="7" name="Text Placeholder 6">
            <a:extLst>
              <a:ext uri="{FF2B5EF4-FFF2-40B4-BE49-F238E27FC236}">
                <a16:creationId xmlns:a16="http://schemas.microsoft.com/office/drawing/2014/main" id="{4BAA0812-4A9B-0DF7-49FF-1C5DAAE88F13}"/>
              </a:ext>
            </a:extLst>
          </p:cNvPr>
          <p:cNvSpPr>
            <a:spLocks noGrp="1"/>
          </p:cNvSpPr>
          <p:nvPr>
            <p:ph type="body" sz="quarter" idx="11" hasCustomPrompt="1"/>
          </p:nvPr>
        </p:nvSpPr>
        <p:spPr>
          <a:xfrm>
            <a:off x="631824" y="3729774"/>
            <a:ext cx="5225635" cy="914400"/>
          </a:xfrm>
          <a:solidFill>
            <a:schemeClr val="tx1"/>
          </a:solidFill>
        </p:spPr>
        <p:txBody>
          <a:bodyPr vert="horz" lIns="91440" tIns="91440" rIns="182880" bIns="91440" rtlCol="0" anchor="ctr" anchorCtr="0">
            <a:noAutofit/>
          </a:bodyPr>
          <a:lstStyle>
            <a:lvl1pPr>
              <a:defRPr lang="en-US" sz="2800" b="1" dirty="0">
                <a:solidFill>
                  <a:schemeClr val="bg1"/>
                </a:solidFill>
                <a:latin typeface="+mj-lt"/>
                <a:ea typeface="+mj-ea"/>
                <a:cs typeface="+mj-cs"/>
              </a:defRPr>
            </a:lvl1pPr>
          </a:lstStyle>
          <a:p>
            <a:pPr lvl="0">
              <a:spcBef>
                <a:spcPct val="0"/>
              </a:spcBef>
            </a:pPr>
            <a:r>
              <a:rPr lang="en-US"/>
              <a:t>Black caption box</a:t>
            </a:r>
          </a:p>
        </p:txBody>
      </p:sp>
      <p:sp>
        <p:nvSpPr>
          <p:cNvPr id="8" name="Text Placeholder 6">
            <a:extLst>
              <a:ext uri="{FF2B5EF4-FFF2-40B4-BE49-F238E27FC236}">
                <a16:creationId xmlns:a16="http://schemas.microsoft.com/office/drawing/2014/main" id="{9640D54F-47FD-4E25-6B0E-5D3FFD493B00}"/>
              </a:ext>
            </a:extLst>
          </p:cNvPr>
          <p:cNvSpPr>
            <a:spLocks noGrp="1"/>
          </p:cNvSpPr>
          <p:nvPr>
            <p:ph type="body" sz="quarter" idx="12" hasCustomPrompt="1"/>
          </p:nvPr>
        </p:nvSpPr>
        <p:spPr>
          <a:xfrm>
            <a:off x="631824" y="4948974"/>
            <a:ext cx="5225635" cy="914400"/>
          </a:xfrm>
          <a:solidFill>
            <a:schemeClr val="bg1"/>
          </a:solidFill>
        </p:spPr>
        <p:txBody>
          <a:bodyPr vert="horz" lIns="91440" tIns="91440" rIns="182880" bIns="91440" rtlCol="0" anchor="ctr" anchorCtr="0">
            <a:noAutofit/>
          </a:bodyPr>
          <a:lstStyle>
            <a:lvl1pPr>
              <a:defRPr lang="en-US" sz="2800" b="1" dirty="0">
                <a:solidFill>
                  <a:schemeClr val="tx1"/>
                </a:solidFill>
                <a:latin typeface="+mj-lt"/>
                <a:ea typeface="+mj-ea"/>
                <a:cs typeface="+mj-cs"/>
              </a:defRPr>
            </a:lvl1pPr>
          </a:lstStyle>
          <a:p>
            <a:pPr lvl="0">
              <a:spcBef>
                <a:spcPct val="0"/>
              </a:spcBef>
            </a:pPr>
            <a:r>
              <a:rPr lang="en-US"/>
              <a:t>White caption box</a:t>
            </a:r>
          </a:p>
        </p:txBody>
      </p:sp>
    </p:spTree>
    <p:extLst>
      <p:ext uri="{BB962C8B-B14F-4D97-AF65-F5344CB8AC3E}">
        <p14:creationId xmlns:p14="http://schemas.microsoft.com/office/powerpoint/2010/main" val="132628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mple color break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E40B-55F5-2519-2051-306FAA67C7E8}"/>
              </a:ext>
            </a:extLst>
          </p:cNvPr>
          <p:cNvSpPr>
            <a:spLocks noGrp="1"/>
          </p:cNvSpPr>
          <p:nvPr>
            <p:ph type="title" hasCustomPrompt="1"/>
          </p:nvPr>
        </p:nvSpPr>
        <p:spPr>
          <a:xfrm>
            <a:off x="631825" y="2642994"/>
            <a:ext cx="5464175" cy="1264962"/>
          </a:xfrm>
          <a:prstGeom prst="rect">
            <a:avLst/>
          </a:prstGeom>
        </p:spPr>
        <p:txBody>
          <a:bodyPr anchor="t"/>
          <a:lstStyle>
            <a:lvl1pPr>
              <a:defRPr sz="4400">
                <a:solidFill>
                  <a:schemeClr val="bg1"/>
                </a:solidFill>
              </a:defRPr>
            </a:lvl1pPr>
          </a:lstStyle>
          <a:p>
            <a:r>
              <a:rPr lang="en-US"/>
              <a:t>Breaker page with simple color design</a:t>
            </a:r>
          </a:p>
        </p:txBody>
      </p:sp>
      <p:pic>
        <p:nvPicPr>
          <p:cNvPr id="17" name="Graphic 16">
            <a:extLst>
              <a:ext uri="{FF2B5EF4-FFF2-40B4-BE49-F238E27FC236}">
                <a16:creationId xmlns:a16="http://schemas.microsoft.com/office/drawing/2014/main" id="{CCA0955D-9E5C-306C-4667-F2545B304C68}"/>
              </a:ext>
            </a:extLst>
          </p:cNvPr>
          <p:cNvPicPr>
            <a:picLocks noChangeAspect="1"/>
          </p:cNvPicPr>
          <p:nvPr/>
        </p:nvPicPr>
        <p:blipFill>
          <a:blip r:embed="rId2">
            <a:extLst>
              <a:ext uri="{96DAC541-7B7A-43D3-8B79-37D633B846F1}">
                <asvg:svgBlip xmlns:asvg="http://schemas.microsoft.com/office/drawing/2016/SVG/main" r:embed="rId3"/>
              </a:ext>
            </a:extLst>
          </a:blip>
          <a:srcRect l="29978" t="5075" r="23539" b="14166"/>
          <a:stretch>
            <a:fillRect/>
          </a:stretch>
        </p:blipFill>
        <p:spPr>
          <a:xfrm rot="16200000">
            <a:off x="2667000" y="-2667001"/>
            <a:ext cx="6858000" cy="12192000"/>
          </a:xfrm>
          <a:custGeom>
            <a:avLst/>
            <a:gdLst>
              <a:gd name="connsiteX0" fmla="*/ 6858000 w 6858000"/>
              <a:gd name="connsiteY0" fmla="*/ 0 h 12192000"/>
              <a:gd name="connsiteX1" fmla="*/ 6858000 w 6858000"/>
              <a:gd name="connsiteY1" fmla="*/ 12192000 h 12192000"/>
              <a:gd name="connsiteX2" fmla="*/ 0 w 6858000"/>
              <a:gd name="connsiteY2" fmla="*/ 12192000 h 12192000"/>
              <a:gd name="connsiteX3" fmla="*/ 0 w 6858000"/>
              <a:gd name="connsiteY3" fmla="*/ 0 h 12192000"/>
              <a:gd name="connsiteX4" fmla="*/ 6858000 w 6858000"/>
              <a:gd name="connsiteY4" fmla="*/ 0 h 121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2192000">
                <a:moveTo>
                  <a:pt x="6858000" y="0"/>
                </a:moveTo>
                <a:lnTo>
                  <a:pt x="6858000" y="12192000"/>
                </a:lnTo>
                <a:lnTo>
                  <a:pt x="0" y="12192000"/>
                </a:lnTo>
                <a:lnTo>
                  <a:pt x="0" y="0"/>
                </a:lnTo>
                <a:lnTo>
                  <a:pt x="6858000" y="0"/>
                </a:lnTo>
                <a:close/>
              </a:path>
            </a:pathLst>
          </a:custGeom>
        </p:spPr>
      </p:pic>
      <p:grpSp>
        <p:nvGrpSpPr>
          <p:cNvPr id="12" name="Graphic 6">
            <a:extLst>
              <a:ext uri="{FF2B5EF4-FFF2-40B4-BE49-F238E27FC236}">
                <a16:creationId xmlns:a16="http://schemas.microsoft.com/office/drawing/2014/main" id="{6AD48B8A-2219-9CE9-96DB-7A30FA9D6CAC}"/>
              </a:ext>
            </a:extLst>
          </p:cNvPr>
          <p:cNvGrpSpPr/>
          <p:nvPr/>
        </p:nvGrpSpPr>
        <p:grpSpPr>
          <a:xfrm>
            <a:off x="11097476" y="519193"/>
            <a:ext cx="483973" cy="427290"/>
            <a:chOff x="11097476" y="519193"/>
            <a:chExt cx="483973" cy="427290"/>
          </a:xfrm>
          <a:solidFill>
            <a:srgbClr val="000000"/>
          </a:solidFill>
        </p:grpSpPr>
        <p:sp>
          <p:nvSpPr>
            <p:cNvPr id="13" name="Freeform 12">
              <a:extLst>
                <a:ext uri="{FF2B5EF4-FFF2-40B4-BE49-F238E27FC236}">
                  <a16:creationId xmlns:a16="http://schemas.microsoft.com/office/drawing/2014/main" id="{72DCC455-ED32-2C08-C715-C3F79FBD6DF3}"/>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solidFill>
              <a:srgbClr val="000000"/>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7A8F570-2FA4-3801-3653-B3F6C03501E6}"/>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solidFill>
              <a:srgbClr val="000000"/>
            </a:solidFill>
            <a:ln w="0" cap="flat">
              <a:noFill/>
              <a:prstDash val="solid"/>
              <a:miter/>
            </a:ln>
          </p:spPr>
          <p:txBody>
            <a:bodyPr rtlCol="0" anchor="ctr"/>
            <a:lstStyle/>
            <a:p>
              <a:endParaRPr lang="en-US"/>
            </a:p>
          </p:txBody>
        </p:sp>
      </p:grpSp>
      <p:sp>
        <p:nvSpPr>
          <p:cNvPr id="18" name="TextBox 17">
            <a:extLst>
              <a:ext uri="{FF2B5EF4-FFF2-40B4-BE49-F238E27FC236}">
                <a16:creationId xmlns:a16="http://schemas.microsoft.com/office/drawing/2014/main" id="{E0960E0F-1472-5707-41E2-BA5FC20A4D8B}"/>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bg1"/>
                </a:solidFill>
                <a:effectLst/>
                <a:uLnTx/>
                <a:uFillTx/>
                <a:latin typeface="+mn-lt"/>
                <a:ea typeface="+mn-ea"/>
                <a:cs typeface="+mn-cs"/>
              </a:rPr>
              <a:t> ©2024 SRI INTERNATIONAL. ALL RIGHTS RESERVED. PROPRIETARY.</a:t>
            </a:r>
          </a:p>
        </p:txBody>
      </p:sp>
    </p:spTree>
    <p:extLst>
      <p:ext uri="{BB962C8B-B14F-4D97-AF65-F5344CB8AC3E}">
        <p14:creationId xmlns:p14="http://schemas.microsoft.com/office/powerpoint/2010/main" val="35103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mple color breaker alt">
    <p:bg>
      <p:bgPr>
        <a:solidFill>
          <a:schemeClr val="bg2"/>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02E5E9CE-AEAC-E50B-68D1-EDE18EC5652D}"/>
              </a:ext>
            </a:extLst>
          </p:cNvPr>
          <p:cNvSpPr/>
          <p:nvPr/>
        </p:nvSpPr>
        <p:spPr>
          <a:xfrm>
            <a:off x="5939686" y="0"/>
            <a:ext cx="6252315" cy="6058374"/>
          </a:xfrm>
          <a:custGeom>
            <a:avLst/>
            <a:gdLst>
              <a:gd name="connsiteX0" fmla="*/ 1004397 w 6252315"/>
              <a:gd name="connsiteY0" fmla="*/ 0 h 6058374"/>
              <a:gd name="connsiteX1" fmla="*/ 6252315 w 6252315"/>
              <a:gd name="connsiteY1" fmla="*/ 0 h 6058374"/>
              <a:gd name="connsiteX2" fmla="*/ 6252315 w 6252315"/>
              <a:gd name="connsiteY2" fmla="*/ 6058374 h 6058374"/>
              <a:gd name="connsiteX3" fmla="*/ 3840870 w 6252315"/>
              <a:gd name="connsiteY3" fmla="*/ 4226117 h 6058374"/>
              <a:gd name="connsiteX4" fmla="*/ 0 w 6252315"/>
              <a:gd name="connsiteY4" fmla="*/ 1332567 h 6058374"/>
              <a:gd name="connsiteX5" fmla="*/ 1004397 w 6252315"/>
              <a:gd name="connsiteY5" fmla="*/ 0 h 605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2315" h="6058374">
                <a:moveTo>
                  <a:pt x="1004397" y="0"/>
                </a:moveTo>
                <a:lnTo>
                  <a:pt x="6252315" y="0"/>
                </a:lnTo>
                <a:lnTo>
                  <a:pt x="6252315" y="6058374"/>
                </a:lnTo>
                <a:lnTo>
                  <a:pt x="3840870" y="4226117"/>
                </a:lnTo>
                <a:lnTo>
                  <a:pt x="0" y="1332567"/>
                </a:lnTo>
                <a:lnTo>
                  <a:pt x="1004397"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B2E40B-55F5-2519-2051-306FAA67C7E8}"/>
              </a:ext>
            </a:extLst>
          </p:cNvPr>
          <p:cNvSpPr>
            <a:spLocks noGrp="1"/>
          </p:cNvSpPr>
          <p:nvPr>
            <p:ph type="title" hasCustomPrompt="1"/>
          </p:nvPr>
        </p:nvSpPr>
        <p:spPr>
          <a:xfrm>
            <a:off x="631825" y="2642994"/>
            <a:ext cx="5464175" cy="1264962"/>
          </a:xfrm>
          <a:prstGeom prst="rect">
            <a:avLst/>
          </a:prstGeom>
        </p:spPr>
        <p:txBody>
          <a:bodyPr anchor="t"/>
          <a:lstStyle>
            <a:lvl1pPr>
              <a:defRPr sz="4400">
                <a:solidFill>
                  <a:schemeClr val="tx1"/>
                </a:solidFill>
              </a:defRPr>
            </a:lvl1pPr>
          </a:lstStyle>
          <a:p>
            <a:r>
              <a:rPr lang="en-US"/>
              <a:t>Breaker page with simple color design</a:t>
            </a:r>
          </a:p>
        </p:txBody>
      </p:sp>
      <p:grpSp>
        <p:nvGrpSpPr>
          <p:cNvPr id="12" name="Graphic 6">
            <a:extLst>
              <a:ext uri="{FF2B5EF4-FFF2-40B4-BE49-F238E27FC236}">
                <a16:creationId xmlns:a16="http://schemas.microsoft.com/office/drawing/2014/main" id="{6AD48B8A-2219-9CE9-96DB-7A30FA9D6CAC}"/>
              </a:ext>
            </a:extLst>
          </p:cNvPr>
          <p:cNvGrpSpPr/>
          <p:nvPr/>
        </p:nvGrpSpPr>
        <p:grpSpPr>
          <a:xfrm>
            <a:off x="11097476" y="519193"/>
            <a:ext cx="483973" cy="427290"/>
            <a:chOff x="11097476" y="519193"/>
            <a:chExt cx="483973" cy="427290"/>
          </a:xfrm>
          <a:solidFill>
            <a:schemeClr val="bg1"/>
          </a:solidFill>
        </p:grpSpPr>
        <p:sp>
          <p:nvSpPr>
            <p:cNvPr id="13" name="Freeform 12">
              <a:extLst>
                <a:ext uri="{FF2B5EF4-FFF2-40B4-BE49-F238E27FC236}">
                  <a16:creationId xmlns:a16="http://schemas.microsoft.com/office/drawing/2014/main" id="{72DCC455-ED32-2C08-C715-C3F79FBD6DF3}"/>
                </a:ext>
              </a:extLst>
            </p:cNvPr>
            <p:cNvSpPr/>
            <p:nvPr/>
          </p:nvSpPr>
          <p:spPr>
            <a:xfrm>
              <a:off x="11270793" y="635403"/>
              <a:ext cx="310655" cy="311080"/>
            </a:xfrm>
            <a:custGeom>
              <a:avLst/>
              <a:gdLst>
                <a:gd name="connsiteX0" fmla="*/ 167537 w 310655"/>
                <a:gd name="connsiteY0" fmla="*/ 0 h 311080"/>
                <a:gd name="connsiteX1" fmla="*/ 256173 w 310655"/>
                <a:gd name="connsiteY1" fmla="*/ 117772 h 311080"/>
                <a:gd name="connsiteX2" fmla="*/ 0 w 310655"/>
                <a:gd name="connsiteY2" fmla="*/ 311081 h 311080"/>
                <a:gd name="connsiteX3" fmla="*/ 310656 w 310655"/>
                <a:gd name="connsiteY3" fmla="*/ 311081 h 311080"/>
                <a:gd name="connsiteX4" fmla="*/ 310656 w 310655"/>
                <a:gd name="connsiteY4" fmla="*/ 0 h 311080"/>
                <a:gd name="connsiteX5" fmla="*/ 167537 w 310655"/>
                <a:gd name="connsiteY5" fmla="*/ 0 h 3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5" h="311080">
                  <a:moveTo>
                    <a:pt x="167537" y="0"/>
                  </a:moveTo>
                  <a:lnTo>
                    <a:pt x="256173" y="117772"/>
                  </a:lnTo>
                  <a:lnTo>
                    <a:pt x="0" y="311081"/>
                  </a:lnTo>
                  <a:lnTo>
                    <a:pt x="310656" y="311081"/>
                  </a:lnTo>
                  <a:lnTo>
                    <a:pt x="310656" y="0"/>
                  </a:lnTo>
                  <a:lnTo>
                    <a:pt x="167537" y="0"/>
                  </a:ln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7A8F570-2FA4-3801-3653-B3F6C03501E6}"/>
                </a:ext>
              </a:extLst>
            </p:cNvPr>
            <p:cNvSpPr/>
            <p:nvPr/>
          </p:nvSpPr>
          <p:spPr>
            <a:xfrm>
              <a:off x="11097476" y="519193"/>
              <a:ext cx="403304" cy="403831"/>
            </a:xfrm>
            <a:custGeom>
              <a:avLst/>
              <a:gdLst>
                <a:gd name="connsiteX0" fmla="*/ 229987 w 403304"/>
                <a:gd name="connsiteY0" fmla="*/ 0 h 403831"/>
                <a:gd name="connsiteX1" fmla="*/ 0 w 403304"/>
                <a:gd name="connsiteY1" fmla="*/ 173525 h 403831"/>
                <a:gd name="connsiteX2" fmla="*/ 173318 w 403304"/>
                <a:gd name="connsiteY2" fmla="*/ 403832 h 403831"/>
                <a:gd name="connsiteX3" fmla="*/ 403305 w 403304"/>
                <a:gd name="connsiteY3" fmla="*/ 230307 h 403831"/>
                <a:gd name="connsiteX4" fmla="*/ 229987 w 403304"/>
                <a:gd name="connsiteY4" fmla="*/ 0 h 403831"/>
                <a:gd name="connsiteX5" fmla="*/ 173318 w 403304"/>
                <a:gd name="connsiteY5" fmla="*/ 116210 h 403831"/>
                <a:gd name="connsiteX6" fmla="*/ 173318 w 403304"/>
                <a:gd name="connsiteY6" fmla="*/ 370338 h 403831"/>
                <a:gd name="connsiteX7" fmla="*/ 28183 w 403304"/>
                <a:gd name="connsiteY7" fmla="*/ 177505 h 403831"/>
                <a:gd name="connsiteX8" fmla="*/ 226032 w 403304"/>
                <a:gd name="connsiteY8" fmla="*/ 28219 h 403831"/>
                <a:gd name="connsiteX9" fmla="*/ 292248 w 403304"/>
                <a:gd name="connsiteY9" fmla="*/ 116210 h 403831"/>
                <a:gd name="connsiteX10" fmla="*/ 173318 w 403304"/>
                <a:gd name="connsiteY10" fmla="*/ 116210 h 40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304" h="403831">
                  <a:moveTo>
                    <a:pt x="229987" y="0"/>
                  </a:moveTo>
                  <a:lnTo>
                    <a:pt x="0" y="173525"/>
                  </a:lnTo>
                  <a:lnTo>
                    <a:pt x="173318" y="403832"/>
                  </a:lnTo>
                  <a:lnTo>
                    <a:pt x="403305" y="230307"/>
                  </a:lnTo>
                  <a:lnTo>
                    <a:pt x="229987" y="0"/>
                  </a:lnTo>
                  <a:close/>
                  <a:moveTo>
                    <a:pt x="173318" y="116210"/>
                  </a:moveTo>
                  <a:lnTo>
                    <a:pt x="173318" y="370338"/>
                  </a:lnTo>
                  <a:lnTo>
                    <a:pt x="28183" y="177505"/>
                  </a:lnTo>
                  <a:lnTo>
                    <a:pt x="226032" y="28219"/>
                  </a:lnTo>
                  <a:lnTo>
                    <a:pt x="292248" y="116210"/>
                  </a:lnTo>
                  <a:lnTo>
                    <a:pt x="173318" y="116210"/>
                  </a:lnTo>
                  <a:close/>
                </a:path>
              </a:pathLst>
            </a:custGeom>
            <a:grpFill/>
            <a:ln w="0" cap="flat">
              <a:noFill/>
              <a:prstDash val="solid"/>
              <a:miter/>
            </a:ln>
          </p:spPr>
          <p:txBody>
            <a:bodyPr rtlCol="0" anchor="ctr"/>
            <a:lstStyle/>
            <a:p>
              <a:endParaRPr lang="en-US"/>
            </a:p>
          </p:txBody>
        </p:sp>
      </p:grpSp>
      <p:sp>
        <p:nvSpPr>
          <p:cNvPr id="18" name="TextBox 17">
            <a:extLst>
              <a:ext uri="{FF2B5EF4-FFF2-40B4-BE49-F238E27FC236}">
                <a16:creationId xmlns:a16="http://schemas.microsoft.com/office/drawing/2014/main" id="{E0960E0F-1472-5707-41E2-BA5FC20A4D8B}"/>
              </a:ext>
            </a:extLst>
          </p:cNvPr>
          <p:cNvSpPr txBox="1"/>
          <p:nvPr/>
        </p:nvSpPr>
        <p:spPr>
          <a:xfrm>
            <a:off x="627888" y="6477000"/>
            <a:ext cx="3681457" cy="169277"/>
          </a:xfrm>
          <a:prstGeom prst="rect">
            <a:avLst/>
          </a:prstGeom>
          <a:noFill/>
        </p:spPr>
        <p:txBody>
          <a:bodyPr wrap="none" lIns="0"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ECC5E-9808-5A4D-A8E3-2CDED6C149C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800" b="0" i="0" u="none" strike="noStrike" kern="1200" cap="none" spc="0" normalizeH="0" baseline="0" noProof="0">
                <a:ln>
                  <a:noFill/>
                </a:ln>
                <a:solidFill>
                  <a:schemeClr val="tx1"/>
                </a:solidFill>
                <a:effectLst/>
                <a:uLnTx/>
                <a:uFillTx/>
                <a:latin typeface="+mn-lt"/>
                <a:ea typeface="+mn-ea"/>
                <a:cs typeface="+mn-cs"/>
              </a:rPr>
              <a:t> ©2024 SRI INTERNATIONAL. ALL RIGHTS RESERVED. PROPRIETARY.</a:t>
            </a:r>
          </a:p>
        </p:txBody>
      </p:sp>
      <p:pic>
        <p:nvPicPr>
          <p:cNvPr id="31" name="Graphic 30">
            <a:extLst>
              <a:ext uri="{FF2B5EF4-FFF2-40B4-BE49-F238E27FC236}">
                <a16:creationId xmlns:a16="http://schemas.microsoft.com/office/drawing/2014/main" id="{CEF135EE-B28F-E262-5F04-A9AC4730E9C7}"/>
              </a:ext>
            </a:extLst>
          </p:cNvPr>
          <p:cNvPicPr>
            <a:picLocks noChangeAspect="1"/>
          </p:cNvPicPr>
          <p:nvPr/>
        </p:nvPicPr>
        <p:blipFill>
          <a:blip r:embed="rId2">
            <a:extLst>
              <a:ext uri="{96DAC541-7B7A-43D3-8B79-37D633B846F1}">
                <asvg:svgBlip xmlns:asvg="http://schemas.microsoft.com/office/drawing/2016/SVG/main" r:embed="rId3"/>
              </a:ext>
            </a:extLst>
          </a:blip>
          <a:srcRect l="-18220" t="29931" r="43343" b="11790"/>
          <a:stretch>
            <a:fillRect/>
          </a:stretch>
        </p:blipFill>
        <p:spPr>
          <a:xfrm rot="20640416">
            <a:off x="4287480" y="-817733"/>
            <a:ext cx="8441799" cy="6570508"/>
          </a:xfrm>
          <a:custGeom>
            <a:avLst/>
            <a:gdLst>
              <a:gd name="connsiteX0" fmla="*/ 1714457 w 8441799"/>
              <a:gd name="connsiteY0" fmla="*/ 0 h 6570508"/>
              <a:gd name="connsiteX1" fmla="*/ 8441799 w 8441799"/>
              <a:gd name="connsiteY1" fmla="*/ 1928154 h 6570508"/>
              <a:gd name="connsiteX2" fmla="*/ 2054173 w 8441799"/>
              <a:gd name="connsiteY2" fmla="*/ 97369 h 6570508"/>
              <a:gd name="connsiteX3" fmla="*/ 2054174 w 8441799"/>
              <a:gd name="connsiteY3" fmla="*/ 6570508 h 6570508"/>
              <a:gd name="connsiteX4" fmla="*/ 0 w 8441799"/>
              <a:gd name="connsiteY4" fmla="*/ 5981752 h 6570508"/>
              <a:gd name="connsiteX5" fmla="*/ 1714457 w 8441799"/>
              <a:gd name="connsiteY5" fmla="*/ 0 h 657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1799" h="6570508">
                <a:moveTo>
                  <a:pt x="1714457" y="0"/>
                </a:moveTo>
                <a:lnTo>
                  <a:pt x="8441799" y="1928154"/>
                </a:lnTo>
                <a:lnTo>
                  <a:pt x="2054173" y="97369"/>
                </a:lnTo>
                <a:lnTo>
                  <a:pt x="2054174" y="6570508"/>
                </a:lnTo>
                <a:lnTo>
                  <a:pt x="0" y="5981752"/>
                </a:lnTo>
                <a:lnTo>
                  <a:pt x="1714457" y="0"/>
                </a:lnTo>
                <a:close/>
              </a:path>
            </a:pathLst>
          </a:custGeom>
        </p:spPr>
      </p:pic>
      <p:pic>
        <p:nvPicPr>
          <p:cNvPr id="29" name="Graphic 28">
            <a:extLst>
              <a:ext uri="{FF2B5EF4-FFF2-40B4-BE49-F238E27FC236}">
                <a16:creationId xmlns:a16="http://schemas.microsoft.com/office/drawing/2014/main" id="{82120659-643B-9C37-AA4B-7762FC58E9DA}"/>
              </a:ext>
            </a:extLst>
          </p:cNvPr>
          <p:cNvPicPr>
            <a:picLocks noChangeAspect="1"/>
          </p:cNvPicPr>
          <p:nvPr/>
        </p:nvPicPr>
        <p:blipFill>
          <a:blip r:embed="rId2">
            <a:extLst>
              <a:ext uri="{96DAC541-7B7A-43D3-8B79-37D633B846F1}">
                <asvg:svgBlip xmlns:asvg="http://schemas.microsoft.com/office/drawing/2016/SVG/main" r:embed="rId3"/>
              </a:ext>
            </a:extLst>
          </a:blip>
          <a:srcRect t="88210" r="58863"/>
          <a:stretch>
            <a:fillRect/>
          </a:stretch>
        </p:blipFill>
        <p:spPr>
          <a:xfrm rot="20640416">
            <a:off x="7424043" y="5557953"/>
            <a:ext cx="4637902" cy="1329289"/>
          </a:xfrm>
          <a:custGeom>
            <a:avLst/>
            <a:gdLst>
              <a:gd name="connsiteX0" fmla="*/ 0 w 4637902"/>
              <a:gd name="connsiteY0" fmla="*/ 0 h 1329289"/>
              <a:gd name="connsiteX1" fmla="*/ 4637902 w 4637902"/>
              <a:gd name="connsiteY1" fmla="*/ 1329289 h 1329289"/>
              <a:gd name="connsiteX2" fmla="*/ 2331713 w 4637902"/>
              <a:gd name="connsiteY2" fmla="*/ 1329289 h 1329289"/>
              <a:gd name="connsiteX3" fmla="*/ 0 w 4637902"/>
              <a:gd name="connsiteY3" fmla="*/ 660986 h 1329289"/>
              <a:gd name="connsiteX4" fmla="*/ 0 w 4637902"/>
              <a:gd name="connsiteY4" fmla="*/ 0 h 1329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7902" h="1329289">
                <a:moveTo>
                  <a:pt x="0" y="0"/>
                </a:moveTo>
                <a:lnTo>
                  <a:pt x="4637902" y="1329289"/>
                </a:lnTo>
                <a:lnTo>
                  <a:pt x="2331713" y="1329289"/>
                </a:lnTo>
                <a:lnTo>
                  <a:pt x="0" y="660986"/>
                </a:lnTo>
                <a:lnTo>
                  <a:pt x="0" y="0"/>
                </a:lnTo>
                <a:close/>
              </a:path>
            </a:pathLst>
          </a:custGeom>
        </p:spPr>
      </p:pic>
    </p:spTree>
    <p:extLst>
      <p:ext uri="{BB962C8B-B14F-4D97-AF65-F5344CB8AC3E}">
        <p14:creationId xmlns:p14="http://schemas.microsoft.com/office/powerpoint/2010/main" val="315138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5E178F-97A4-A693-AD5C-9894D06CBA14}"/>
              </a:ext>
            </a:extLst>
          </p:cNvPr>
          <p:cNvSpPr>
            <a:spLocks noGrp="1"/>
          </p:cNvSpPr>
          <p:nvPr>
            <p:ph type="body" idx="1"/>
          </p:nvPr>
        </p:nvSpPr>
        <p:spPr>
          <a:xfrm>
            <a:off x="631825" y="1435100"/>
            <a:ext cx="1095057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0">
            <a:extLst>
              <a:ext uri="{FF2B5EF4-FFF2-40B4-BE49-F238E27FC236}">
                <a16:creationId xmlns:a16="http://schemas.microsoft.com/office/drawing/2014/main" id="{50AAFDA9-328F-99C5-EC7A-5831DEA0ACF1}"/>
              </a:ext>
            </a:extLst>
          </p:cNvPr>
          <p:cNvSpPr>
            <a:spLocks noGrp="1"/>
          </p:cNvSpPr>
          <p:nvPr>
            <p:ph type="title"/>
          </p:nvPr>
        </p:nvSpPr>
        <p:spPr>
          <a:xfrm>
            <a:off x="631825" y="476250"/>
            <a:ext cx="10188575" cy="821763"/>
          </a:xfrm>
          <a:prstGeom prst="rect">
            <a:avLst/>
          </a:prstGeom>
        </p:spPr>
        <p:txBody>
          <a:bodyPr vert="horz" lIns="0" tIns="0" rIns="91440" bIns="45720" rtlCol="0" anchor="t" anchorCtr="0">
            <a:spAutoFit/>
          </a:bodyPr>
          <a:lstStyle/>
          <a:p>
            <a:r>
              <a:rPr lang="en-US"/>
              <a:t>Click to edit Master title style</a:t>
            </a:r>
          </a:p>
        </p:txBody>
      </p:sp>
    </p:spTree>
    <p:extLst>
      <p:ext uri="{BB962C8B-B14F-4D97-AF65-F5344CB8AC3E}">
        <p14:creationId xmlns:p14="http://schemas.microsoft.com/office/powerpoint/2010/main" val="1127591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36538" indent="-228600" algn="l" defTabSz="914400" rtl="0" eaLnBrk="1" latinLnBrk="0" hangingPunct="1">
        <a:lnSpc>
          <a:spcPct val="90000"/>
        </a:lnSpc>
        <a:spcBef>
          <a:spcPts val="500"/>
        </a:spcBef>
        <a:buFont typeface="Wingdings" pitchFamily="2" charset="2"/>
        <a:buChar char="§"/>
        <a:tabLst/>
        <a:defRPr sz="2000" kern="1200">
          <a:solidFill>
            <a:schemeClr val="tx1"/>
          </a:solidFill>
          <a:latin typeface="+mn-lt"/>
          <a:ea typeface="+mn-ea"/>
          <a:cs typeface="+mn-cs"/>
        </a:defRPr>
      </a:lvl2pPr>
      <a:lvl3pPr marL="804863" indent="-284163" algn="l" defTabSz="914400" rtl="0" eaLnBrk="1" latinLnBrk="0" hangingPunct="1">
        <a:lnSpc>
          <a:spcPct val="90000"/>
        </a:lnSpc>
        <a:spcBef>
          <a:spcPts val="500"/>
        </a:spcBef>
        <a:buFont typeface="Wingdings" pitchFamily="2" charset="2"/>
        <a:buChar char="§"/>
        <a:tabLst/>
        <a:defRPr sz="2000" kern="1200">
          <a:solidFill>
            <a:schemeClr val="tx1"/>
          </a:solidFill>
          <a:latin typeface="+mn-lt"/>
          <a:ea typeface="+mn-ea"/>
          <a:cs typeface="+mn-cs"/>
        </a:defRPr>
      </a:lvl3pPr>
      <a:lvl4pPr marL="1203325" indent="-341313" algn="l" defTabSz="914400" rtl="0" eaLnBrk="1" latinLnBrk="0" hangingPunct="1">
        <a:lnSpc>
          <a:spcPct val="90000"/>
        </a:lnSpc>
        <a:spcBef>
          <a:spcPts val="500"/>
        </a:spcBef>
        <a:buFont typeface="Wingdings" pitchFamily="2" charset="2"/>
        <a:buChar char="§"/>
        <a:tabLst/>
        <a:defRPr sz="1800" kern="1200">
          <a:solidFill>
            <a:schemeClr val="tx1"/>
          </a:solidFill>
          <a:latin typeface="+mn-lt"/>
          <a:ea typeface="+mn-ea"/>
          <a:cs typeface="+mn-cs"/>
        </a:defRPr>
      </a:lvl4pPr>
      <a:lvl5pPr marL="1544638" indent="-341313" algn="l" defTabSz="914400" rtl="0" eaLnBrk="1" latinLnBrk="0" hangingPunct="1">
        <a:lnSpc>
          <a:spcPct val="90000"/>
        </a:lnSpc>
        <a:spcBef>
          <a:spcPts val="500"/>
        </a:spcBef>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
          <p15:clr>
            <a:srgbClr val="F26B43"/>
          </p15:clr>
        </p15:guide>
        <p15:guide id="2" pos="398">
          <p15:clr>
            <a:srgbClr val="F26B43"/>
          </p15:clr>
        </p15:guide>
        <p15:guide id="3" pos="7296">
          <p15:clr>
            <a:srgbClr val="F26B43"/>
          </p15:clr>
        </p15:guide>
        <p15:guide id="4" orient="horz" pos="4080">
          <p15:clr>
            <a:srgbClr val="F26B43"/>
          </p15:clr>
        </p15:guide>
        <p15:guide id="5" orient="horz" pos="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Grace.Kelley@sri.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Ginger.Elliott-Teague@sr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EA2EA-E094-D988-BB78-9C1520F2E793}"/>
              </a:ext>
            </a:extLst>
          </p:cNvPr>
          <p:cNvSpPr>
            <a:spLocks noGrp="1"/>
          </p:cNvSpPr>
          <p:nvPr>
            <p:ph type="ctrTitle"/>
          </p:nvPr>
        </p:nvSpPr>
        <p:spPr>
          <a:xfrm>
            <a:off x="6279398" y="2461280"/>
            <a:ext cx="5280777" cy="2492990"/>
          </a:xfrm>
        </p:spPr>
        <p:txBody>
          <a:bodyPr/>
          <a:lstStyle/>
          <a:p>
            <a:r>
              <a:rPr lang="en-US" sz="3600" dirty="0"/>
              <a:t>Understanding Family Engagement in SoonerStart, Oklahoma’s Early Intervention Program</a:t>
            </a:r>
          </a:p>
        </p:txBody>
      </p:sp>
      <p:sp>
        <p:nvSpPr>
          <p:cNvPr id="5" name="Subtitle 4">
            <a:extLst>
              <a:ext uri="{FF2B5EF4-FFF2-40B4-BE49-F238E27FC236}">
                <a16:creationId xmlns:a16="http://schemas.microsoft.com/office/drawing/2014/main" id="{F45F07C0-077E-7BB1-DDA6-94F2CC91F080}"/>
              </a:ext>
            </a:extLst>
          </p:cNvPr>
          <p:cNvSpPr>
            <a:spLocks noGrp="1"/>
          </p:cNvSpPr>
          <p:nvPr>
            <p:ph type="subTitle" idx="1"/>
          </p:nvPr>
        </p:nvSpPr>
        <p:spPr>
          <a:xfrm>
            <a:off x="631825" y="4197927"/>
            <a:ext cx="5280778" cy="1763602"/>
          </a:xfrm>
        </p:spPr>
        <p:txBody>
          <a:bodyPr/>
          <a:lstStyle/>
          <a:p>
            <a:r>
              <a:rPr lang="en-US" sz="2400" dirty="0">
                <a:latin typeface="+mn-lt"/>
              </a:rPr>
              <a:t>Grace Kelley &amp; Ginger Elliott-Teague </a:t>
            </a:r>
          </a:p>
          <a:p>
            <a:r>
              <a:rPr lang="en-US" sz="2400" dirty="0">
                <a:latin typeface="+mn-lt"/>
              </a:rPr>
              <a:t>SRI International</a:t>
            </a:r>
          </a:p>
          <a:p>
            <a:endParaRPr lang="en-US" sz="2400" dirty="0">
              <a:latin typeface="+mn-lt"/>
            </a:endParaRPr>
          </a:p>
          <a:p>
            <a:r>
              <a:rPr lang="en-US" sz="2400" dirty="0">
                <a:latin typeface="+mn-lt"/>
              </a:rPr>
              <a:t>October 7, 2025</a:t>
            </a:r>
          </a:p>
          <a:p>
            <a:r>
              <a:rPr lang="en-US" sz="2400" dirty="0">
                <a:latin typeface="+mn-lt"/>
              </a:rPr>
              <a:t>OPSR Research Symposium</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9EFC0-95F0-A953-FC97-399E0A577FC8}"/>
              </a:ext>
            </a:extLst>
          </p:cNvPr>
          <p:cNvSpPr>
            <a:spLocks noGrp="1"/>
          </p:cNvSpPr>
          <p:nvPr>
            <p:ph type="title"/>
          </p:nvPr>
        </p:nvSpPr>
        <p:spPr>
          <a:xfrm>
            <a:off x="631825" y="519193"/>
            <a:ext cx="9966158" cy="433965"/>
          </a:xfrm>
        </p:spPr>
        <p:txBody>
          <a:bodyPr/>
          <a:lstStyle/>
          <a:p>
            <a:r>
              <a:rPr lang="en-US" dirty="0"/>
              <a:t>Methodology</a:t>
            </a:r>
          </a:p>
        </p:txBody>
      </p:sp>
      <p:sp>
        <p:nvSpPr>
          <p:cNvPr id="7" name="Content Placeholder 6">
            <a:extLst>
              <a:ext uri="{FF2B5EF4-FFF2-40B4-BE49-F238E27FC236}">
                <a16:creationId xmlns:a16="http://schemas.microsoft.com/office/drawing/2014/main" id="{9AECE222-BC4D-709D-A828-A72A039B7A8D}"/>
              </a:ext>
            </a:extLst>
          </p:cNvPr>
          <p:cNvSpPr>
            <a:spLocks noGrp="1"/>
          </p:cNvSpPr>
          <p:nvPr>
            <p:ph idx="1"/>
          </p:nvPr>
        </p:nvSpPr>
        <p:spPr>
          <a:xfrm>
            <a:off x="631825" y="1435100"/>
            <a:ext cx="10950575" cy="4550064"/>
          </a:xfrm>
        </p:spPr>
        <p:txBody>
          <a:bodyPr>
            <a:normAutofit/>
          </a:bodyPr>
          <a:lstStyle/>
          <a:p>
            <a:pPr marL="342900" indent="-342900">
              <a:buFont typeface="Arial" panose="020B0604020202020204" pitchFamily="34" charset="0"/>
              <a:buChar char="•"/>
            </a:pPr>
            <a:r>
              <a:rPr lang="en-US" sz="2400" dirty="0"/>
              <a:t>Qualitative</a:t>
            </a:r>
            <a:endParaRPr lang="en-US" dirty="0"/>
          </a:p>
          <a:p>
            <a:pPr marL="685800" lvl="1" indent="-342900"/>
            <a:r>
              <a:rPr lang="en-US" dirty="0"/>
              <a:t>Hold semi-structured interviews with parents</a:t>
            </a:r>
          </a:p>
          <a:p>
            <a:pPr marL="1147763" lvl="2" indent="-342900"/>
            <a:r>
              <a:rPr lang="en-US" dirty="0"/>
              <a:t>Variation across geographic location, SoonerStart experience, and demographics</a:t>
            </a:r>
          </a:p>
          <a:p>
            <a:pPr marL="685800" lvl="1" indent="-342900"/>
            <a:r>
              <a:rPr lang="en-US" dirty="0"/>
              <a:t>Review program policy and procedure documents related to child find</a:t>
            </a:r>
          </a:p>
          <a:p>
            <a:pPr marL="342900" indent="-342900">
              <a:buFont typeface="Arial" panose="020B0604020202020204" pitchFamily="34" charset="0"/>
              <a:buChar char="•"/>
            </a:pPr>
            <a:r>
              <a:rPr lang="en-US" sz="2400" dirty="0"/>
              <a:t>Quantitative</a:t>
            </a:r>
          </a:p>
          <a:p>
            <a:pPr marL="579438" lvl="1" indent="-236538"/>
            <a:r>
              <a:rPr lang="en-US" dirty="0"/>
              <a:t>Combine:</a:t>
            </a:r>
          </a:p>
          <a:p>
            <a:pPr marL="1147763" lvl="2" indent="-236538"/>
            <a:r>
              <a:rPr lang="en-US" dirty="0"/>
              <a:t>SoonerStart child-level program participation data</a:t>
            </a:r>
          </a:p>
          <a:p>
            <a:pPr marL="1147763" lvl="2" indent="-236538"/>
            <a:r>
              <a:rPr lang="en-US" dirty="0"/>
              <a:t>SoonerStart staff data</a:t>
            </a:r>
          </a:p>
          <a:p>
            <a:pPr marL="1147763" lvl="2" indent="-236538"/>
            <a:r>
              <a:rPr lang="en-US" dirty="0"/>
              <a:t>Census county-level demographic data</a:t>
            </a:r>
          </a:p>
          <a:p>
            <a:pPr marL="579438" lvl="1" indent="-236538"/>
            <a:r>
              <a:rPr lang="en-US" dirty="0"/>
              <a:t>Analyze dataset to identify patterns of participation across family, program, and community characteristics</a:t>
            </a:r>
          </a:p>
          <a:p>
            <a:pPr marL="1147763" lvl="2" indent="-236538"/>
            <a:r>
              <a:rPr lang="en-US" dirty="0"/>
              <a:t>Linear and logistic regression</a:t>
            </a:r>
          </a:p>
          <a:p>
            <a:pPr marL="1147763" lvl="2" indent="-236538"/>
            <a:r>
              <a:rPr lang="en-US" dirty="0"/>
              <a:t>Hierarchical linear modeling</a:t>
            </a:r>
          </a:p>
          <a:p>
            <a:pPr marL="579438" lvl="1" indent="-236538"/>
            <a:endParaRPr lang="en-US" dirty="0"/>
          </a:p>
          <a:p>
            <a:endParaRPr lang="en-US" dirty="0"/>
          </a:p>
        </p:txBody>
      </p:sp>
    </p:spTree>
    <p:extLst>
      <p:ext uri="{BB962C8B-B14F-4D97-AF65-F5344CB8AC3E}">
        <p14:creationId xmlns:p14="http://schemas.microsoft.com/office/powerpoint/2010/main" val="355759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BB79-1C93-75B9-0BA6-64125F081B32}"/>
              </a:ext>
            </a:extLst>
          </p:cNvPr>
          <p:cNvSpPr>
            <a:spLocks noGrp="1"/>
          </p:cNvSpPr>
          <p:nvPr>
            <p:ph type="title"/>
          </p:nvPr>
        </p:nvSpPr>
        <p:spPr>
          <a:xfrm>
            <a:off x="631825" y="476250"/>
            <a:ext cx="10188575" cy="433965"/>
          </a:xfrm>
        </p:spPr>
        <p:txBody>
          <a:bodyPr/>
          <a:lstStyle/>
          <a:p>
            <a:r>
              <a:rPr lang="en-US" dirty="0"/>
              <a:t>Data Collection: Parent Interviews</a:t>
            </a:r>
          </a:p>
        </p:txBody>
      </p:sp>
      <p:sp>
        <p:nvSpPr>
          <p:cNvPr id="3" name="Content Placeholder 2">
            <a:extLst>
              <a:ext uri="{FF2B5EF4-FFF2-40B4-BE49-F238E27FC236}">
                <a16:creationId xmlns:a16="http://schemas.microsoft.com/office/drawing/2014/main" id="{65D9C19F-9E61-A2AE-FCCE-8A13B76C1A72}"/>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Hosted 21 interviews</a:t>
            </a:r>
          </a:p>
          <a:p>
            <a:pPr marL="342900" indent="-342900">
              <a:buFont typeface="Arial" panose="020B0604020202020204" pitchFamily="34" charset="0"/>
              <a:buChar char="•"/>
            </a:pPr>
            <a:r>
              <a:rPr lang="en-US" dirty="0"/>
              <a:t>Asked questions related to: </a:t>
            </a:r>
          </a:p>
          <a:p>
            <a:pPr marL="579438" lvl="1" indent="-236538"/>
            <a:r>
              <a:rPr lang="en-US" dirty="0"/>
              <a:t>Referral</a:t>
            </a:r>
          </a:p>
          <a:p>
            <a:pPr marL="579438" lvl="1" indent="-236538"/>
            <a:r>
              <a:rPr lang="en-US" dirty="0"/>
              <a:t>Knowledge of SS</a:t>
            </a:r>
          </a:p>
          <a:p>
            <a:pPr marL="579438" lvl="1" indent="-236538"/>
            <a:r>
              <a:rPr lang="en-US" dirty="0"/>
              <a:t>Knowledge of other services </a:t>
            </a:r>
          </a:p>
          <a:p>
            <a:pPr marL="579438" lvl="1" indent="-236538"/>
            <a:r>
              <a:rPr lang="en-US" dirty="0"/>
              <a:t>Receipt of services</a:t>
            </a:r>
          </a:p>
          <a:p>
            <a:pPr marL="579438" lvl="1" indent="-236538"/>
            <a:r>
              <a:rPr lang="en-US" dirty="0"/>
              <a:t>Interactions with SS staff </a:t>
            </a:r>
          </a:p>
          <a:p>
            <a:pPr marL="579438" lvl="1" indent="-236538"/>
            <a:r>
              <a:rPr lang="en-US" dirty="0"/>
              <a:t>Recommendations for improvement</a:t>
            </a:r>
          </a:p>
        </p:txBody>
      </p:sp>
      <p:sp>
        <p:nvSpPr>
          <p:cNvPr id="4" name="Text Placeholder 3">
            <a:extLst>
              <a:ext uri="{FF2B5EF4-FFF2-40B4-BE49-F238E27FC236}">
                <a16:creationId xmlns:a16="http://schemas.microsoft.com/office/drawing/2014/main" id="{4BAF01FC-E9D8-5329-4AC8-05A914010A20}"/>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Worked with the Oklahoma Parent Center, SoonerStart, and the Health Department to distribute flyers and post notices on social media</a:t>
            </a:r>
          </a:p>
          <a:p>
            <a:pPr marL="342900" indent="-342900">
              <a:buFont typeface="Arial" panose="020B0604020202020204" pitchFamily="34" charset="0"/>
              <a:buChar char="•"/>
            </a:pPr>
            <a:r>
              <a:rPr lang="en-US" dirty="0"/>
              <a:t>Interviews held via phone, Zoom, or in person with families across the state</a:t>
            </a:r>
          </a:p>
        </p:txBody>
      </p:sp>
      <p:pic>
        <p:nvPicPr>
          <p:cNvPr id="6" name="Picture 5" descr="Magnifying glass and question mark">
            <a:extLst>
              <a:ext uri="{FF2B5EF4-FFF2-40B4-BE49-F238E27FC236}">
                <a16:creationId xmlns:a16="http://schemas.microsoft.com/office/drawing/2014/main" id="{DDEA754C-31BD-DF31-3641-C56EE30D8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118" y="3805472"/>
            <a:ext cx="4065449" cy="22867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39817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B58A-CD74-5567-595A-5C9E129EBD6E}"/>
              </a:ext>
            </a:extLst>
          </p:cNvPr>
          <p:cNvSpPr>
            <a:spLocks noGrp="1"/>
          </p:cNvSpPr>
          <p:nvPr>
            <p:ph type="title"/>
          </p:nvPr>
        </p:nvSpPr>
        <p:spPr>
          <a:xfrm>
            <a:off x="631825" y="519193"/>
            <a:ext cx="9966158" cy="433965"/>
          </a:xfrm>
        </p:spPr>
        <p:txBody>
          <a:bodyPr/>
          <a:lstStyle/>
          <a:p>
            <a:r>
              <a:rPr lang="en-US" dirty="0"/>
              <a:t>Quantitative Data Collection </a:t>
            </a:r>
          </a:p>
        </p:txBody>
      </p:sp>
      <p:sp>
        <p:nvSpPr>
          <p:cNvPr id="5" name="Content Placeholder 4">
            <a:extLst>
              <a:ext uri="{FF2B5EF4-FFF2-40B4-BE49-F238E27FC236}">
                <a16:creationId xmlns:a16="http://schemas.microsoft.com/office/drawing/2014/main" id="{8C457B41-9931-52CB-285B-4A353776290C}"/>
              </a:ext>
            </a:extLst>
          </p:cNvPr>
          <p:cNvSpPr>
            <a:spLocks noGrp="1"/>
          </p:cNvSpPr>
          <p:nvPr>
            <p:ph idx="1"/>
          </p:nvPr>
        </p:nvSpPr>
        <p:spPr/>
        <p:txBody>
          <a:bodyPr/>
          <a:lstStyle/>
          <a:p>
            <a:pPr marL="449262" indent="-342900">
              <a:buFont typeface="Arial" panose="020B0604020202020204" pitchFamily="34" charset="0"/>
              <a:buChar char="•"/>
            </a:pPr>
            <a:r>
              <a:rPr lang="en-US" dirty="0"/>
              <a:t>Dataset: 15,186 children referred to SoonerStart throughout 2022 and 2023</a:t>
            </a:r>
          </a:p>
          <a:p>
            <a:pPr marL="747713" lvl="1" indent="-290513"/>
            <a:r>
              <a:rPr lang="en-US" dirty="0"/>
              <a:t>EI process information (referral, evaluation, eligibility, enrollment, and exit)</a:t>
            </a:r>
          </a:p>
          <a:p>
            <a:pPr marL="747713" lvl="1" indent="-290513"/>
            <a:r>
              <a:rPr lang="en-US" dirty="0"/>
              <a:t>Demographics, including primary caregiver (and parental concerns at intake)</a:t>
            </a:r>
          </a:p>
          <a:p>
            <a:pPr marL="747713" lvl="1" indent="-290513"/>
            <a:r>
              <a:rPr lang="en-US" dirty="0"/>
              <a:t>Service location, service provider and resource coordinator, services received on the initial IFSP (for more than 5000 children) </a:t>
            </a:r>
          </a:p>
          <a:p>
            <a:pPr marL="449262" indent="-342900">
              <a:buFont typeface="Arial" panose="020B0604020202020204" pitchFamily="34" charset="0"/>
              <a:buChar char="•"/>
            </a:pPr>
            <a:r>
              <a:rPr lang="en-US" dirty="0"/>
              <a:t>Matched economic, educational, and demographic characteristics of county of residence</a:t>
            </a:r>
          </a:p>
          <a:p>
            <a:endParaRPr lang="en-US" dirty="0"/>
          </a:p>
        </p:txBody>
      </p:sp>
    </p:spTree>
    <p:extLst>
      <p:ext uri="{BB962C8B-B14F-4D97-AF65-F5344CB8AC3E}">
        <p14:creationId xmlns:p14="http://schemas.microsoft.com/office/powerpoint/2010/main" val="121640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ADBC9-1E32-C098-C383-E10FE656F1FA}"/>
              </a:ext>
            </a:extLst>
          </p:cNvPr>
          <p:cNvSpPr>
            <a:spLocks noGrp="1"/>
          </p:cNvSpPr>
          <p:nvPr>
            <p:ph type="title"/>
          </p:nvPr>
        </p:nvSpPr>
        <p:spPr>
          <a:xfrm>
            <a:off x="631825" y="2642994"/>
            <a:ext cx="5464175" cy="1264962"/>
          </a:xfrm>
        </p:spPr>
        <p:txBody>
          <a:bodyPr/>
          <a:lstStyle/>
          <a:p>
            <a:r>
              <a:rPr lang="en-US" dirty="0"/>
              <a:t>Findings &amp; Recommendations</a:t>
            </a:r>
          </a:p>
        </p:txBody>
      </p:sp>
    </p:spTree>
    <p:extLst>
      <p:ext uri="{BB962C8B-B14F-4D97-AF65-F5344CB8AC3E}">
        <p14:creationId xmlns:p14="http://schemas.microsoft.com/office/powerpoint/2010/main" val="101240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75191F-9DB0-75E3-F4C5-A295430FC8D1}"/>
              </a:ext>
            </a:extLst>
          </p:cNvPr>
          <p:cNvSpPr>
            <a:spLocks noGrp="1"/>
          </p:cNvSpPr>
          <p:nvPr>
            <p:ph type="title"/>
          </p:nvPr>
        </p:nvSpPr>
        <p:spPr>
          <a:xfrm>
            <a:off x="631825" y="519193"/>
            <a:ext cx="9966158" cy="433965"/>
          </a:xfrm>
        </p:spPr>
        <p:txBody>
          <a:bodyPr/>
          <a:lstStyle/>
          <a:p>
            <a:r>
              <a:rPr lang="en-US" dirty="0"/>
              <a:t>Referral Trends (2022-2023)</a:t>
            </a:r>
          </a:p>
        </p:txBody>
      </p:sp>
      <p:graphicFrame>
        <p:nvGraphicFramePr>
          <p:cNvPr id="7" name="Content Placeholder 6" descr="Referral trends">
            <a:extLst>
              <a:ext uri="{FF2B5EF4-FFF2-40B4-BE49-F238E27FC236}">
                <a16:creationId xmlns:a16="http://schemas.microsoft.com/office/drawing/2014/main" id="{1D2697C5-C9DE-55EB-A38E-F42A32BFF3E7}"/>
              </a:ext>
            </a:extLst>
          </p:cNvPr>
          <p:cNvGraphicFramePr>
            <a:graphicFrameLocks noGrp="1"/>
          </p:cNvGraphicFramePr>
          <p:nvPr>
            <p:ph idx="1"/>
            <p:extLst>
              <p:ext uri="{D42A27DB-BD31-4B8C-83A1-F6EECF244321}">
                <p14:modId xmlns:p14="http://schemas.microsoft.com/office/powerpoint/2010/main" val="3438584964"/>
              </p:ext>
            </p:extLst>
          </p:nvPr>
        </p:nvGraphicFramePr>
        <p:xfrm>
          <a:off x="631825" y="1435099"/>
          <a:ext cx="10950575" cy="472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71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D45C-A6F0-BC64-2403-68AF4FFD0CCB}"/>
              </a:ext>
            </a:extLst>
          </p:cNvPr>
          <p:cNvSpPr>
            <a:spLocks noGrp="1"/>
          </p:cNvSpPr>
          <p:nvPr>
            <p:ph type="title"/>
          </p:nvPr>
        </p:nvSpPr>
        <p:spPr>
          <a:xfrm>
            <a:off x="631825" y="476250"/>
            <a:ext cx="10188575" cy="433965"/>
          </a:xfrm>
        </p:spPr>
        <p:txBody>
          <a:bodyPr/>
          <a:lstStyle/>
          <a:p>
            <a:r>
              <a:rPr lang="en-US" dirty="0"/>
              <a:t>Referral Process </a:t>
            </a:r>
          </a:p>
        </p:txBody>
      </p:sp>
      <p:sp>
        <p:nvSpPr>
          <p:cNvPr id="4" name="Text Placeholder 3">
            <a:extLst>
              <a:ext uri="{FF2B5EF4-FFF2-40B4-BE49-F238E27FC236}">
                <a16:creationId xmlns:a16="http://schemas.microsoft.com/office/drawing/2014/main" id="{8B3F7AE5-1E45-EFB6-707C-BAEE1382630F}"/>
              </a:ext>
            </a:extLst>
          </p:cNvPr>
          <p:cNvSpPr>
            <a:spLocks noGrp="1"/>
          </p:cNvSpPr>
          <p:nvPr>
            <p:ph type="body" sz="quarter" idx="10"/>
          </p:nvPr>
        </p:nvSpPr>
        <p:spPr/>
        <p:txBody>
          <a:bodyPr/>
          <a:lstStyle/>
          <a:p>
            <a:r>
              <a:rPr lang="en-US" dirty="0"/>
              <a:t>Interview findings: </a:t>
            </a:r>
          </a:p>
          <a:p>
            <a:pPr marL="342900" indent="-342900">
              <a:buFont typeface="Arial" panose="020B0604020202020204" pitchFamily="34" charset="0"/>
              <a:buChar char="•"/>
            </a:pPr>
            <a:r>
              <a:rPr lang="en-US" dirty="0"/>
              <a:t>Awareness of </a:t>
            </a:r>
            <a:r>
              <a:rPr lang="en-US" err="1"/>
              <a:t>SoonerStart</a:t>
            </a:r>
            <a:r>
              <a:rPr lang="en-US" dirty="0"/>
              <a:t> (SS) varied among professionals and families</a:t>
            </a:r>
          </a:p>
          <a:p>
            <a:pPr marL="342900" indent="-342900">
              <a:buFont typeface="Arial" panose="020B0604020202020204" pitchFamily="34" charset="0"/>
              <a:buChar char="•"/>
            </a:pPr>
            <a:r>
              <a:rPr lang="en-US" dirty="0"/>
              <a:t>Families reported delays in approaching SS due to “wait and see” recommendations and inconsistent referral practices</a:t>
            </a:r>
          </a:p>
          <a:p>
            <a:pPr marL="342900" indent="-342900">
              <a:buFont typeface="Arial" panose="020B0604020202020204" pitchFamily="34" charset="0"/>
              <a:buChar char="•"/>
            </a:pPr>
            <a:r>
              <a:rPr lang="en-US" dirty="0"/>
              <a:t>Informal informational channels (family, online search) remain critical for families </a:t>
            </a:r>
          </a:p>
          <a:p>
            <a:pPr marL="342900" indent="-342900">
              <a:buFont typeface="Arial" panose="020B0604020202020204" pitchFamily="34" charset="0"/>
              <a:buChar char="•"/>
            </a:pPr>
            <a:r>
              <a:rPr lang="en-US" dirty="0"/>
              <a:t>Families facing barriers often have to self-advocate</a:t>
            </a:r>
          </a:p>
          <a:p>
            <a:pPr marL="342900" indent="-342900">
              <a:buFont typeface="Arial" panose="020B0604020202020204" pitchFamily="34" charset="0"/>
              <a:buChar char="•"/>
            </a:pPr>
            <a:r>
              <a:rPr lang="en-US" dirty="0"/>
              <a:t>Families reported that the eligibility process was fairly smooth</a:t>
            </a:r>
          </a:p>
          <a:p>
            <a:endParaRPr lang="en-US" dirty="0"/>
          </a:p>
        </p:txBody>
      </p:sp>
      <p:sp>
        <p:nvSpPr>
          <p:cNvPr id="5" name="Text Placeholder 4">
            <a:extLst>
              <a:ext uri="{FF2B5EF4-FFF2-40B4-BE49-F238E27FC236}">
                <a16:creationId xmlns:a16="http://schemas.microsoft.com/office/drawing/2014/main" id="{D0F8619C-5042-7C61-E89C-2E7DB6B1A6C1}"/>
              </a:ext>
            </a:extLst>
          </p:cNvPr>
          <p:cNvSpPr>
            <a:spLocks noGrp="1"/>
          </p:cNvSpPr>
          <p:nvPr>
            <p:ph type="body" sz="quarter" idx="11"/>
          </p:nvPr>
        </p:nvSpPr>
        <p:spPr/>
        <p:txBody>
          <a:bodyPr/>
          <a:lstStyle/>
          <a:p>
            <a:r>
              <a:rPr lang="en-US" dirty="0"/>
              <a:t>Parent recommendations:</a:t>
            </a:r>
          </a:p>
          <a:p>
            <a:pPr marL="342900" indent="-342900">
              <a:buFont typeface="Arial" panose="020B0604020202020204" pitchFamily="34" charset="0"/>
              <a:buChar char="•"/>
            </a:pPr>
            <a:r>
              <a:rPr lang="en-US" dirty="0"/>
              <a:t>Raise awareness and understanding of SS among families, health services, childcare providers, and community-based services</a:t>
            </a:r>
          </a:p>
          <a:p>
            <a:pPr marL="579438" lvl="1" indent="-342900"/>
            <a:r>
              <a:rPr lang="en-US" dirty="0"/>
              <a:t>Host community awareness sessions</a:t>
            </a:r>
          </a:p>
          <a:p>
            <a:pPr marL="342900" indent="-342900">
              <a:buFont typeface="Arial" panose="020B0604020202020204" pitchFamily="34" charset="0"/>
              <a:buChar char="•"/>
            </a:pPr>
            <a:r>
              <a:rPr lang="en-US" dirty="0"/>
              <a:t>Increase awareness of developmental milestones for parents</a:t>
            </a:r>
          </a:p>
          <a:p>
            <a:endParaRPr lang="en-US" dirty="0"/>
          </a:p>
        </p:txBody>
      </p:sp>
    </p:spTree>
    <p:extLst>
      <p:ext uri="{BB962C8B-B14F-4D97-AF65-F5344CB8AC3E}">
        <p14:creationId xmlns:p14="http://schemas.microsoft.com/office/powerpoint/2010/main" val="387633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lue megaphone with sound wave ribbons">
            <a:extLst>
              <a:ext uri="{FF2B5EF4-FFF2-40B4-BE49-F238E27FC236}">
                <a16:creationId xmlns:a16="http://schemas.microsoft.com/office/drawing/2014/main" id="{5DC534D1-52D1-B1D8-1B0A-1586CB3FD03D}"/>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4495" r="14495"/>
          <a:stretch/>
        </p:blipFill>
        <p:spPr/>
      </p:pic>
      <p:sp>
        <p:nvSpPr>
          <p:cNvPr id="2" name="Title 1">
            <a:extLst>
              <a:ext uri="{FF2B5EF4-FFF2-40B4-BE49-F238E27FC236}">
                <a16:creationId xmlns:a16="http://schemas.microsoft.com/office/drawing/2014/main" id="{D32219B0-1398-38B3-BE66-46F671776D49}"/>
              </a:ext>
            </a:extLst>
          </p:cNvPr>
          <p:cNvSpPr>
            <a:spLocks noGrp="1"/>
          </p:cNvSpPr>
          <p:nvPr>
            <p:ph type="title"/>
          </p:nvPr>
        </p:nvSpPr>
        <p:spPr>
          <a:xfrm>
            <a:off x="631825" y="519193"/>
            <a:ext cx="7171748" cy="821763"/>
          </a:xfrm>
        </p:spPr>
        <p:txBody>
          <a:bodyPr/>
          <a:lstStyle/>
          <a:p>
            <a:r>
              <a:rPr lang="en-US" dirty="0"/>
              <a:t>Discussion: Getting to Know SoonerStart</a:t>
            </a:r>
          </a:p>
        </p:txBody>
      </p:sp>
      <p:sp>
        <p:nvSpPr>
          <p:cNvPr id="3" name="Text Placeholder 2">
            <a:extLst>
              <a:ext uri="{FF2B5EF4-FFF2-40B4-BE49-F238E27FC236}">
                <a16:creationId xmlns:a16="http://schemas.microsoft.com/office/drawing/2014/main" id="{2D374181-CAFB-4A75-2EBB-2909B3734ABE}"/>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How can we do a better job raising awareness about SS with parents, providers, and communities?</a:t>
            </a:r>
          </a:p>
          <a:p>
            <a:pPr marL="342900" indent="-342900">
              <a:buFont typeface="Arial" panose="020B0604020202020204" pitchFamily="34" charset="0"/>
              <a:buChar char="•"/>
            </a:pPr>
            <a:r>
              <a:rPr lang="en-US" sz="2400" dirty="0"/>
              <a:t>What types of disseminations strategies work best with…</a:t>
            </a:r>
          </a:p>
          <a:p>
            <a:pPr marL="579438" lvl="1" indent="-236538"/>
            <a:r>
              <a:rPr lang="en-US" sz="2400" dirty="0"/>
              <a:t>Pediatricians</a:t>
            </a:r>
          </a:p>
          <a:p>
            <a:pPr marL="579438" lvl="1" indent="-236538"/>
            <a:r>
              <a:rPr lang="en-US" sz="2400" dirty="0"/>
              <a:t>Parents</a:t>
            </a:r>
          </a:p>
          <a:p>
            <a:pPr marL="579438" lvl="1" indent="-236538"/>
            <a:r>
              <a:rPr lang="en-US" sz="2400" dirty="0"/>
              <a:t>Community Services </a:t>
            </a:r>
          </a:p>
          <a:p>
            <a:pPr marL="579438" lvl="1" indent="-236538"/>
            <a:r>
              <a:rPr lang="en-US" sz="2400" dirty="0"/>
              <a:t>Child Care </a:t>
            </a:r>
          </a:p>
          <a:p>
            <a:endParaRPr lang="en-US" sz="2400" dirty="0"/>
          </a:p>
        </p:txBody>
      </p:sp>
    </p:spTree>
    <p:extLst>
      <p:ext uri="{BB962C8B-B14F-4D97-AF65-F5344CB8AC3E}">
        <p14:creationId xmlns:p14="http://schemas.microsoft.com/office/powerpoint/2010/main" val="258345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C18C-3B75-4F74-67B9-D6B4D451EFF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AB88FF-B312-E410-B8A5-5B75DDBF906B}"/>
              </a:ext>
            </a:extLst>
          </p:cNvPr>
          <p:cNvSpPr>
            <a:spLocks noGrp="1"/>
          </p:cNvSpPr>
          <p:nvPr>
            <p:ph type="title"/>
          </p:nvPr>
        </p:nvSpPr>
        <p:spPr>
          <a:xfrm>
            <a:off x="631825" y="519193"/>
            <a:ext cx="9966158" cy="433965"/>
          </a:xfrm>
        </p:spPr>
        <p:txBody>
          <a:bodyPr/>
          <a:lstStyle/>
          <a:p>
            <a:r>
              <a:rPr lang="en-US" dirty="0"/>
              <a:t>Enrollment &amp; Service Trends</a:t>
            </a:r>
          </a:p>
        </p:txBody>
      </p:sp>
      <p:graphicFrame>
        <p:nvGraphicFramePr>
          <p:cNvPr id="7" name="Content Placeholder 6" descr="Enrollment and service trends">
            <a:extLst>
              <a:ext uri="{FF2B5EF4-FFF2-40B4-BE49-F238E27FC236}">
                <a16:creationId xmlns:a16="http://schemas.microsoft.com/office/drawing/2014/main" id="{06ACF667-4E67-25F9-C482-3697B1E23C92}"/>
              </a:ext>
            </a:extLst>
          </p:cNvPr>
          <p:cNvGraphicFramePr>
            <a:graphicFrameLocks noGrp="1"/>
          </p:cNvGraphicFramePr>
          <p:nvPr>
            <p:ph idx="1"/>
            <p:extLst>
              <p:ext uri="{D42A27DB-BD31-4B8C-83A1-F6EECF244321}">
                <p14:modId xmlns:p14="http://schemas.microsoft.com/office/powerpoint/2010/main" val="2462882029"/>
              </p:ext>
            </p:extLst>
          </p:nvPr>
        </p:nvGraphicFramePr>
        <p:xfrm>
          <a:off x="631825" y="1163783"/>
          <a:ext cx="10950575" cy="4998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89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BE34-77AF-686E-829C-D5595D18EFD7}"/>
              </a:ext>
            </a:extLst>
          </p:cNvPr>
          <p:cNvSpPr>
            <a:spLocks noGrp="1"/>
          </p:cNvSpPr>
          <p:nvPr>
            <p:ph type="title"/>
          </p:nvPr>
        </p:nvSpPr>
        <p:spPr>
          <a:xfrm>
            <a:off x="631825" y="476250"/>
            <a:ext cx="10188575" cy="433965"/>
          </a:xfrm>
        </p:spPr>
        <p:txBody>
          <a:bodyPr/>
          <a:lstStyle/>
          <a:p>
            <a:r>
              <a:rPr lang="en-US"/>
              <a:t>Access to Services </a:t>
            </a:r>
          </a:p>
        </p:txBody>
      </p:sp>
      <p:sp>
        <p:nvSpPr>
          <p:cNvPr id="3" name="Text Placeholder 2">
            <a:extLst>
              <a:ext uri="{FF2B5EF4-FFF2-40B4-BE49-F238E27FC236}">
                <a16:creationId xmlns:a16="http://schemas.microsoft.com/office/drawing/2014/main" id="{C14F0134-F906-6254-AC97-DCD73534FB34}"/>
              </a:ext>
            </a:extLst>
          </p:cNvPr>
          <p:cNvSpPr>
            <a:spLocks noGrp="1"/>
          </p:cNvSpPr>
          <p:nvPr>
            <p:ph type="body" sz="quarter" idx="10"/>
          </p:nvPr>
        </p:nvSpPr>
        <p:spPr/>
        <p:txBody>
          <a:bodyPr/>
          <a:lstStyle/>
          <a:p>
            <a:r>
              <a:rPr lang="en-US" dirty="0"/>
              <a:t>Interview findings: </a:t>
            </a:r>
          </a:p>
          <a:p>
            <a:pPr marL="342900" indent="-342900">
              <a:buFont typeface="Arial" panose="020B0604020202020204" pitchFamily="34" charset="0"/>
              <a:buChar char="•"/>
            </a:pPr>
            <a:r>
              <a:rPr lang="en-US" dirty="0"/>
              <a:t>Some families sought private providers to increase service hours, although preferred SS model</a:t>
            </a:r>
          </a:p>
          <a:p>
            <a:pPr marL="633413" lvl="2"/>
            <a:r>
              <a:rPr lang="en-US" dirty="0"/>
              <a:t>Many families reported difficulties with private services, including long waitlists, travel distances, high costs </a:t>
            </a:r>
          </a:p>
          <a:p>
            <a:pPr marL="342900" indent="-342900">
              <a:buFont typeface="Arial" panose="020B0604020202020204" pitchFamily="34" charset="0"/>
              <a:buChar char="•"/>
            </a:pPr>
            <a:r>
              <a:rPr lang="en-US" dirty="0"/>
              <a:t>High caseloads and multiple-county coverage limited-service availability at times</a:t>
            </a:r>
          </a:p>
          <a:p>
            <a:pPr marL="342900" indent="-342900">
              <a:buFont typeface="Arial" panose="020B0604020202020204" pitchFamily="34" charset="0"/>
              <a:buChar char="•"/>
            </a:pPr>
            <a:r>
              <a:rPr lang="en-US" dirty="0"/>
              <a:t>Families reported disparities in accessing services due to socioeconomic, racial, and geographic factors</a:t>
            </a:r>
          </a:p>
          <a:p>
            <a:endParaRPr lang="en-US" dirty="0"/>
          </a:p>
          <a:p>
            <a:endParaRPr lang="en-US" dirty="0"/>
          </a:p>
        </p:txBody>
      </p:sp>
      <p:sp>
        <p:nvSpPr>
          <p:cNvPr id="4" name="Text Placeholder 3">
            <a:extLst>
              <a:ext uri="{FF2B5EF4-FFF2-40B4-BE49-F238E27FC236}">
                <a16:creationId xmlns:a16="http://schemas.microsoft.com/office/drawing/2014/main" id="{5C900D70-E96E-91BB-9191-2685922B9061}"/>
              </a:ext>
            </a:extLst>
          </p:cNvPr>
          <p:cNvSpPr>
            <a:spLocks noGrp="1"/>
          </p:cNvSpPr>
          <p:nvPr>
            <p:ph type="body" sz="quarter" idx="11"/>
          </p:nvPr>
        </p:nvSpPr>
        <p:spPr>
          <a:xfrm>
            <a:off x="6324600" y="1412316"/>
            <a:ext cx="5257800" cy="4786314"/>
          </a:xfrm>
        </p:spPr>
        <p:txBody>
          <a:bodyPr/>
          <a:lstStyle/>
          <a:p>
            <a:r>
              <a:rPr lang="en-US" dirty="0"/>
              <a:t>Parent recommendations:</a:t>
            </a:r>
          </a:p>
          <a:p>
            <a:pPr marL="342900" indent="-342900">
              <a:buFont typeface="Arial" panose="020B0604020202020204" pitchFamily="34" charset="0"/>
              <a:buChar char="•"/>
            </a:pPr>
            <a:r>
              <a:rPr lang="en-US" b="1" dirty="0"/>
              <a:t>Increase funding for early intervention providers to reduce caseloads and increase services</a:t>
            </a:r>
          </a:p>
          <a:p>
            <a:pPr marL="342900" indent="-342900">
              <a:buFont typeface="Arial" panose="020B0604020202020204" pitchFamily="34" charset="0"/>
              <a:buChar char="•"/>
            </a:pPr>
            <a:r>
              <a:rPr lang="en-US" dirty="0"/>
              <a:t>Incentivize service provision in rural and underserved areas through travel stipends, or retention bonuses</a:t>
            </a:r>
          </a:p>
          <a:p>
            <a:pPr marL="342900" indent="-342900">
              <a:buFont typeface="Arial" panose="020B0604020202020204" pitchFamily="34" charset="0"/>
              <a:buChar char="•"/>
            </a:pPr>
            <a:r>
              <a:rPr lang="en-US" dirty="0"/>
              <a:t>Improve communication and navigation support for families, especially across cultural contexts</a:t>
            </a:r>
          </a:p>
          <a:p>
            <a:endParaRPr lang="en-US" dirty="0"/>
          </a:p>
          <a:p>
            <a:endParaRPr lang="en-US" dirty="0"/>
          </a:p>
        </p:txBody>
      </p:sp>
      <p:pic>
        <p:nvPicPr>
          <p:cNvPr id="8" name="Picture 7" descr="Surreal white wooden doors in green field">
            <a:extLst>
              <a:ext uri="{FF2B5EF4-FFF2-40B4-BE49-F238E27FC236}">
                <a16:creationId xmlns:a16="http://schemas.microsoft.com/office/drawing/2014/main" id="{B7840FF7-D5EB-6F00-7B1A-39464B13A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746" y="4949115"/>
            <a:ext cx="4460018" cy="17516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1098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0C6E-3461-9418-5ED0-5C390DAB776C}"/>
              </a:ext>
            </a:extLst>
          </p:cNvPr>
          <p:cNvSpPr>
            <a:spLocks noGrp="1"/>
          </p:cNvSpPr>
          <p:nvPr>
            <p:ph type="title"/>
          </p:nvPr>
        </p:nvSpPr>
        <p:spPr>
          <a:xfrm>
            <a:off x="631825" y="476250"/>
            <a:ext cx="10188575" cy="433965"/>
          </a:xfrm>
        </p:spPr>
        <p:txBody>
          <a:bodyPr/>
          <a:lstStyle/>
          <a:p>
            <a:r>
              <a:rPr lang="en-US"/>
              <a:t>Parent Involvement in Services </a:t>
            </a:r>
          </a:p>
        </p:txBody>
      </p:sp>
      <p:sp>
        <p:nvSpPr>
          <p:cNvPr id="3" name="Text Placeholder 2">
            <a:extLst>
              <a:ext uri="{FF2B5EF4-FFF2-40B4-BE49-F238E27FC236}">
                <a16:creationId xmlns:a16="http://schemas.microsoft.com/office/drawing/2014/main" id="{B00D71A3-DF73-67D1-D3F6-49A130761FAE}"/>
              </a:ext>
            </a:extLst>
          </p:cNvPr>
          <p:cNvSpPr>
            <a:spLocks noGrp="1"/>
          </p:cNvSpPr>
          <p:nvPr>
            <p:ph type="body" sz="quarter" idx="10"/>
          </p:nvPr>
        </p:nvSpPr>
        <p:spPr/>
        <p:txBody>
          <a:bodyPr>
            <a:normAutofit/>
          </a:bodyPr>
          <a:lstStyle/>
          <a:p>
            <a:r>
              <a:rPr lang="en-US" dirty="0"/>
              <a:t>Interview findings. Parents: </a:t>
            </a:r>
          </a:p>
          <a:p>
            <a:pPr marL="342900" indent="-342900">
              <a:buFont typeface="Arial" panose="020B0604020202020204" pitchFamily="34" charset="0"/>
              <a:buChar char="•"/>
            </a:pPr>
            <a:r>
              <a:rPr lang="en-US" dirty="0"/>
              <a:t>Valued inclusion in decision-making and felt respected</a:t>
            </a:r>
          </a:p>
          <a:p>
            <a:pPr marL="342900" indent="-342900">
              <a:buFont typeface="Arial" panose="020B0604020202020204" pitchFamily="34" charset="0"/>
              <a:buChar char="•"/>
            </a:pPr>
            <a:r>
              <a:rPr lang="en-US" dirty="0"/>
              <a:t>Felt included in service planning and appreciated engagement of both caregivers</a:t>
            </a:r>
          </a:p>
          <a:p>
            <a:pPr marL="342900" indent="-342900">
              <a:buFont typeface="Arial" panose="020B0604020202020204" pitchFamily="34" charset="0"/>
              <a:buChar char="•"/>
            </a:pPr>
            <a:r>
              <a:rPr lang="en-US" dirty="0"/>
              <a:t>Noted cultural differences in understanding developmental milestones</a:t>
            </a:r>
          </a:p>
          <a:p>
            <a:pPr marL="342900" indent="-342900">
              <a:buFont typeface="Arial" panose="020B0604020202020204" pitchFamily="34" charset="0"/>
              <a:buChar char="•"/>
            </a:pPr>
            <a:r>
              <a:rPr lang="en-US" dirty="0"/>
              <a:t>Shift to family coaching: less hands-on modeling, more verbal instruction</a:t>
            </a:r>
          </a:p>
          <a:p>
            <a:pPr marL="342900" indent="-342900">
              <a:buFont typeface="Arial" panose="020B0604020202020204" pitchFamily="34" charset="0"/>
              <a:buChar char="•"/>
            </a:pPr>
            <a:r>
              <a:rPr lang="en-US" dirty="0"/>
              <a:t>Desired </a:t>
            </a:r>
            <a:r>
              <a:rPr lang="en-US"/>
              <a:t>clear</a:t>
            </a:r>
            <a:r>
              <a:rPr lang="en-US" dirty="0"/>
              <a:t> communication about child’s development and progress</a:t>
            </a:r>
          </a:p>
          <a:p>
            <a:pPr marL="342900" indent="-342900">
              <a:buFont typeface="Arial" panose="020B0604020202020204" pitchFamily="34" charset="0"/>
              <a:buChar char="•"/>
            </a:pPr>
            <a:r>
              <a:rPr lang="en-US" dirty="0"/>
              <a:t>Preferred services in natural settings </a:t>
            </a:r>
          </a:p>
          <a:p>
            <a:endParaRPr lang="en-US" dirty="0"/>
          </a:p>
        </p:txBody>
      </p:sp>
      <p:sp>
        <p:nvSpPr>
          <p:cNvPr id="4" name="Text Placeholder 3">
            <a:extLst>
              <a:ext uri="{FF2B5EF4-FFF2-40B4-BE49-F238E27FC236}">
                <a16:creationId xmlns:a16="http://schemas.microsoft.com/office/drawing/2014/main" id="{F8495CCF-4EB9-D8C2-06CE-681FA14EBC91}"/>
              </a:ext>
            </a:extLst>
          </p:cNvPr>
          <p:cNvSpPr>
            <a:spLocks noGrp="1"/>
          </p:cNvSpPr>
          <p:nvPr>
            <p:ph type="body" sz="quarter" idx="11"/>
          </p:nvPr>
        </p:nvSpPr>
        <p:spPr/>
        <p:txBody>
          <a:bodyPr/>
          <a:lstStyle/>
          <a:p>
            <a:r>
              <a:rPr lang="en-US" dirty="0"/>
              <a:t>Parent recommendations:</a:t>
            </a:r>
          </a:p>
          <a:p>
            <a:pPr marL="342900" indent="-342900">
              <a:buFont typeface="Arial" panose="020B0604020202020204" pitchFamily="34" charset="0"/>
              <a:buChar char="•"/>
            </a:pPr>
            <a:r>
              <a:rPr lang="en-US" b="1" dirty="0"/>
              <a:t>Foster peer-to-peer support and networking opportunities for families</a:t>
            </a:r>
          </a:p>
          <a:p>
            <a:pPr marL="342900" indent="-342900">
              <a:buFont typeface="Arial" panose="020B0604020202020204" pitchFamily="34" charset="0"/>
              <a:buChar char="•"/>
            </a:pPr>
            <a:r>
              <a:rPr lang="en-US" dirty="0"/>
              <a:t>Expand provider availability to increase services and reduce caseload burdens</a:t>
            </a:r>
          </a:p>
          <a:p>
            <a:pPr marL="342900" indent="-342900">
              <a:buFont typeface="Arial" panose="020B0604020202020204" pitchFamily="34" charset="0"/>
              <a:buChar char="•"/>
            </a:pPr>
            <a:r>
              <a:rPr lang="en-US" dirty="0"/>
              <a:t>Promote awareness of external resources such as parent conferences and legal rights training</a:t>
            </a:r>
          </a:p>
          <a:p>
            <a:pPr marL="342900" indent="-342900">
              <a:buFont typeface="Arial" panose="020B0604020202020204" pitchFamily="34" charset="0"/>
              <a:buChar char="•"/>
            </a:pPr>
            <a:r>
              <a:rPr lang="en-US" dirty="0"/>
              <a:t>Regularly update parents on their child’s progress toward goals using simple, family-friendly formats</a:t>
            </a:r>
          </a:p>
        </p:txBody>
      </p:sp>
    </p:spTree>
    <p:extLst>
      <p:ext uri="{BB962C8B-B14F-4D97-AF65-F5344CB8AC3E}">
        <p14:creationId xmlns:p14="http://schemas.microsoft.com/office/powerpoint/2010/main" val="197468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51EC1-0D11-C9E2-9A96-8BF6D6C966CA}"/>
              </a:ext>
            </a:extLst>
          </p:cNvPr>
          <p:cNvSpPr>
            <a:spLocks noGrp="1"/>
          </p:cNvSpPr>
          <p:nvPr>
            <p:ph type="title"/>
          </p:nvPr>
        </p:nvSpPr>
        <p:spPr>
          <a:xfrm>
            <a:off x="594360" y="2642995"/>
            <a:ext cx="11258550" cy="3093154"/>
          </a:xfrm>
        </p:spPr>
        <p:txBody>
          <a:bodyPr/>
          <a:lstStyle/>
          <a:p>
            <a:pPr marL="342900" indent="-342900"/>
            <a:r>
              <a:rPr lang="en-US" dirty="0"/>
              <a:t>Note that the findings presented here are preliminary. </a:t>
            </a:r>
            <a:br>
              <a:rPr lang="en-US" dirty="0"/>
            </a:br>
            <a:br>
              <a:rPr lang="en-US" dirty="0"/>
            </a:br>
            <a:r>
              <a:rPr lang="en-US" dirty="0"/>
              <a:t>A final report will be available in December. </a:t>
            </a:r>
          </a:p>
        </p:txBody>
      </p:sp>
    </p:spTree>
    <p:extLst>
      <p:ext uri="{BB962C8B-B14F-4D97-AF65-F5344CB8AC3E}">
        <p14:creationId xmlns:p14="http://schemas.microsoft.com/office/powerpoint/2010/main" val="270912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48F431-2761-5773-FB59-860DA110A51B}"/>
              </a:ext>
            </a:extLst>
          </p:cNvPr>
          <p:cNvSpPr>
            <a:spLocks noGrp="1"/>
          </p:cNvSpPr>
          <p:nvPr>
            <p:ph type="title"/>
          </p:nvPr>
        </p:nvSpPr>
        <p:spPr>
          <a:xfrm>
            <a:off x="631825" y="519193"/>
            <a:ext cx="8314748" cy="821763"/>
          </a:xfrm>
        </p:spPr>
        <p:txBody>
          <a:bodyPr/>
          <a:lstStyle/>
          <a:p>
            <a:r>
              <a:rPr lang="en-US" dirty="0"/>
              <a:t>Discussion: Challenges to Accessing Services</a:t>
            </a:r>
          </a:p>
        </p:txBody>
      </p:sp>
      <p:sp>
        <p:nvSpPr>
          <p:cNvPr id="6" name="Content Placeholder 5">
            <a:extLst>
              <a:ext uri="{FF2B5EF4-FFF2-40B4-BE49-F238E27FC236}">
                <a16:creationId xmlns:a16="http://schemas.microsoft.com/office/drawing/2014/main" id="{3E5751EC-97D9-53AB-6D0F-B7123635A78F}"/>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What are some of the challenges that you see for accessing services?</a:t>
            </a:r>
          </a:p>
          <a:p>
            <a:pPr marL="342900" indent="-342900">
              <a:buFont typeface="Arial" panose="020B0604020202020204" pitchFamily="34" charset="0"/>
              <a:buChar char="•"/>
            </a:pPr>
            <a:r>
              <a:rPr lang="en-US" sz="2400" dirty="0"/>
              <a:t>What strategies could be used to support parents in decision-making about services in your programs?</a:t>
            </a:r>
          </a:p>
          <a:p>
            <a:pPr marL="342900" indent="-342900">
              <a:buFont typeface="Arial" panose="020B0604020202020204" pitchFamily="34" charset="0"/>
              <a:buChar char="•"/>
            </a:pPr>
            <a:r>
              <a:rPr lang="en-US" sz="2400" dirty="0"/>
              <a:t>What partnerships (health, education, insurance) should be prioritized to strengthen outreach and service delivery?</a:t>
            </a:r>
          </a:p>
          <a:p>
            <a:endParaRPr lang="en-US" sz="2400" dirty="0"/>
          </a:p>
        </p:txBody>
      </p:sp>
      <p:pic>
        <p:nvPicPr>
          <p:cNvPr id="3" name="Picture Placeholder 2" descr="Baby holding parent's hand">
            <a:extLst>
              <a:ext uri="{FF2B5EF4-FFF2-40B4-BE49-F238E27FC236}">
                <a16:creationId xmlns:a16="http://schemas.microsoft.com/office/drawing/2014/main" id="{9440C28E-4F0D-C80F-5EFE-57611F7B26E9}"/>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4530" r="8804"/>
          <a:stretch>
            <a:fillRect/>
          </a:stretch>
        </p:blipFill>
        <p:spPr>
          <a:xfrm>
            <a:off x="6157913" y="1214438"/>
            <a:ext cx="4572000" cy="4572000"/>
          </a:xfrm>
          <a:prstGeom prst="rect">
            <a:avLst/>
          </a:prstGeom>
        </p:spPr>
      </p:pic>
    </p:spTree>
    <p:extLst>
      <p:ext uri="{BB962C8B-B14F-4D97-AF65-F5344CB8AC3E}">
        <p14:creationId xmlns:p14="http://schemas.microsoft.com/office/powerpoint/2010/main" val="174966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BFC17-1935-DBA3-17E2-40905C30E1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5766A-E256-37B7-C4C3-3A27FAC0EB78}"/>
              </a:ext>
            </a:extLst>
          </p:cNvPr>
          <p:cNvSpPr>
            <a:spLocks noGrp="1"/>
          </p:cNvSpPr>
          <p:nvPr>
            <p:ph type="title"/>
          </p:nvPr>
        </p:nvSpPr>
        <p:spPr>
          <a:xfrm>
            <a:off x="631825" y="519193"/>
            <a:ext cx="9966158" cy="433965"/>
          </a:xfrm>
        </p:spPr>
        <p:txBody>
          <a:bodyPr/>
          <a:lstStyle/>
          <a:p>
            <a:r>
              <a:rPr lang="en-US" dirty="0"/>
              <a:t>Provider Trends</a:t>
            </a:r>
          </a:p>
        </p:txBody>
      </p:sp>
      <p:graphicFrame>
        <p:nvGraphicFramePr>
          <p:cNvPr id="7" name="Content Placeholder 6" descr="Provider trends">
            <a:extLst>
              <a:ext uri="{FF2B5EF4-FFF2-40B4-BE49-F238E27FC236}">
                <a16:creationId xmlns:a16="http://schemas.microsoft.com/office/drawing/2014/main" id="{7D3E283F-CBAA-CA94-9FEA-F0A3E4C9272A}"/>
              </a:ext>
            </a:extLst>
          </p:cNvPr>
          <p:cNvGraphicFramePr>
            <a:graphicFrameLocks noGrp="1"/>
          </p:cNvGraphicFramePr>
          <p:nvPr>
            <p:ph idx="1"/>
            <p:extLst>
              <p:ext uri="{D42A27DB-BD31-4B8C-83A1-F6EECF244321}">
                <p14:modId xmlns:p14="http://schemas.microsoft.com/office/powerpoint/2010/main" val="2653392395"/>
              </p:ext>
            </p:extLst>
          </p:nvPr>
        </p:nvGraphicFramePr>
        <p:xfrm>
          <a:off x="631825" y="1435099"/>
          <a:ext cx="10950575" cy="472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5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3701-9193-DD1D-5B4D-E0048851953B}"/>
              </a:ext>
            </a:extLst>
          </p:cNvPr>
          <p:cNvSpPr>
            <a:spLocks noGrp="1"/>
          </p:cNvSpPr>
          <p:nvPr>
            <p:ph type="title"/>
          </p:nvPr>
        </p:nvSpPr>
        <p:spPr>
          <a:xfrm>
            <a:off x="631825" y="476250"/>
            <a:ext cx="10188575" cy="433965"/>
          </a:xfrm>
        </p:spPr>
        <p:txBody>
          <a:bodyPr/>
          <a:lstStyle/>
          <a:p>
            <a:r>
              <a:rPr lang="en-US" dirty="0"/>
              <a:t>Professional Training and Capacity</a:t>
            </a:r>
          </a:p>
        </p:txBody>
      </p:sp>
      <p:sp>
        <p:nvSpPr>
          <p:cNvPr id="4" name="Text Placeholder 3">
            <a:extLst>
              <a:ext uri="{FF2B5EF4-FFF2-40B4-BE49-F238E27FC236}">
                <a16:creationId xmlns:a16="http://schemas.microsoft.com/office/drawing/2014/main" id="{93B6BCAC-FF32-2238-DCDF-EF0F0EBF9B15}"/>
              </a:ext>
            </a:extLst>
          </p:cNvPr>
          <p:cNvSpPr>
            <a:spLocks noGrp="1"/>
          </p:cNvSpPr>
          <p:nvPr>
            <p:ph type="body" sz="quarter" idx="10"/>
          </p:nvPr>
        </p:nvSpPr>
        <p:spPr/>
        <p:txBody>
          <a:bodyPr/>
          <a:lstStyle/>
          <a:p>
            <a:r>
              <a:rPr lang="en-US" dirty="0"/>
              <a:t>Interview findings:  </a:t>
            </a:r>
          </a:p>
          <a:p>
            <a:pPr marL="342900" indent="-342900">
              <a:buFont typeface="Arial" panose="020B0604020202020204" pitchFamily="34" charset="0"/>
              <a:buChar char="•"/>
            </a:pPr>
            <a:r>
              <a:rPr lang="en-US" dirty="0"/>
              <a:t>Parents praised staff as supportive, knowledgeable, non-judgmental compassionate, and respectful</a:t>
            </a:r>
          </a:p>
          <a:p>
            <a:pPr marL="342900" indent="-342900">
              <a:buFont typeface="Arial" panose="020B0604020202020204" pitchFamily="34" charset="0"/>
              <a:buChar char="•"/>
            </a:pPr>
            <a:r>
              <a:rPr lang="en-US" dirty="0"/>
              <a:t>Beyond direct services: staff helped with insurance paperwork, equipment, and external services</a:t>
            </a:r>
          </a:p>
          <a:p>
            <a:pPr marL="342900" indent="-342900">
              <a:buFont typeface="Arial" panose="020B0604020202020204" pitchFamily="34" charset="0"/>
              <a:buChar char="•"/>
            </a:pPr>
            <a:r>
              <a:rPr lang="en-US" dirty="0"/>
              <a:t>Parents noted children made progress over time and credited the SS staff</a:t>
            </a:r>
          </a:p>
          <a:p>
            <a:pPr marL="342900" indent="-342900">
              <a:buFont typeface="Arial" panose="020B0604020202020204" pitchFamily="34" charset="0"/>
              <a:buChar char="•"/>
            </a:pPr>
            <a:r>
              <a:rPr lang="en-US" dirty="0"/>
              <a:t>Some inconsistencies reported:</a:t>
            </a:r>
          </a:p>
          <a:p>
            <a:pPr marL="579438" lvl="1" indent="-236538"/>
            <a:r>
              <a:rPr lang="en-US" dirty="0"/>
              <a:t>Provider updates often not shared</a:t>
            </a:r>
          </a:p>
          <a:p>
            <a:pPr marL="579438" lvl="1" indent="-236538"/>
            <a:r>
              <a:rPr lang="en-US" dirty="0"/>
              <a:t>Abrupt staff departures</a:t>
            </a:r>
          </a:p>
        </p:txBody>
      </p:sp>
      <p:sp>
        <p:nvSpPr>
          <p:cNvPr id="14" name="Text Placeholder 13">
            <a:extLst>
              <a:ext uri="{FF2B5EF4-FFF2-40B4-BE49-F238E27FC236}">
                <a16:creationId xmlns:a16="http://schemas.microsoft.com/office/drawing/2014/main" id="{F300BD37-A952-B13A-71CC-7FB776153427}"/>
              </a:ext>
            </a:extLst>
          </p:cNvPr>
          <p:cNvSpPr txBox="1">
            <a:spLocks noGrp="1"/>
          </p:cNvSpPr>
          <p:nvPr>
            <p:ph type="body" sz="quarter" idx="11"/>
          </p:nvPr>
        </p:nvSpPr>
        <p:spPr>
          <a:xfrm>
            <a:off x="6324600" y="1412875"/>
            <a:ext cx="5257800" cy="2693045"/>
          </a:xfrm>
          <a:prstGeom prst="rect">
            <a:avLst/>
          </a:prstGeom>
          <a:noFill/>
        </p:spPr>
        <p:txBody>
          <a:bodyPr wrap="square">
            <a:spAutoFit/>
          </a:bodyPr>
          <a:lstStyle/>
          <a:p>
            <a:r>
              <a:rPr lang="en-US" dirty="0"/>
              <a:t>Parent recommendations:</a:t>
            </a:r>
          </a:p>
          <a:p>
            <a:pPr marL="342900" indent="-342900">
              <a:buFont typeface="Arial" panose="020B0604020202020204" pitchFamily="34" charset="0"/>
              <a:buChar char="•"/>
            </a:pPr>
            <a:r>
              <a:rPr lang="en-US" dirty="0"/>
              <a:t>Ensure regular service coordinator check-ins (not only during IFSP meetings)</a:t>
            </a:r>
          </a:p>
          <a:p>
            <a:pPr marL="342900" indent="-342900">
              <a:buFont typeface="Arial" panose="020B0604020202020204" pitchFamily="34" charset="0"/>
              <a:buChar char="•"/>
            </a:pPr>
            <a:r>
              <a:rPr lang="en-US" dirty="0"/>
              <a:t>Establish transition protocols when staff leave to minimize child/family disruption</a:t>
            </a:r>
          </a:p>
          <a:p>
            <a:pPr marL="342900" indent="-342900">
              <a:buFont typeface="Arial" panose="020B0604020202020204" pitchFamily="34" charset="0"/>
              <a:buChar char="•"/>
            </a:pPr>
            <a:r>
              <a:rPr lang="en-US" dirty="0"/>
              <a:t>Increase professional development to maintain high-quality, family-centered service delivery</a:t>
            </a:r>
          </a:p>
        </p:txBody>
      </p:sp>
      <p:pic>
        <p:nvPicPr>
          <p:cNvPr id="16" name="Picture 15" descr="Boy playing with stuffed toy">
            <a:extLst>
              <a:ext uri="{FF2B5EF4-FFF2-40B4-BE49-F238E27FC236}">
                <a16:creationId xmlns:a16="http://schemas.microsoft.com/office/drawing/2014/main" id="{EB9776D5-5725-EC3E-077D-6A9C2B1C3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007" y="4384963"/>
            <a:ext cx="3408327" cy="2275609"/>
          </a:xfrm>
          <a:prstGeom prst="rect">
            <a:avLst/>
          </a:prstGeom>
        </p:spPr>
      </p:pic>
    </p:spTree>
    <p:extLst>
      <p:ext uri="{BB962C8B-B14F-4D97-AF65-F5344CB8AC3E}">
        <p14:creationId xmlns:p14="http://schemas.microsoft.com/office/powerpoint/2010/main" val="313739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7440C5-1568-BB66-05EF-CBFCB15F7574}"/>
              </a:ext>
            </a:extLst>
          </p:cNvPr>
          <p:cNvSpPr>
            <a:spLocks noGrp="1"/>
          </p:cNvSpPr>
          <p:nvPr>
            <p:ph type="title"/>
          </p:nvPr>
        </p:nvSpPr>
        <p:spPr/>
        <p:txBody>
          <a:bodyPr/>
          <a:lstStyle/>
          <a:p>
            <a:r>
              <a:rPr lang="en-US" dirty="0"/>
              <a:t>Next Steps</a:t>
            </a:r>
          </a:p>
        </p:txBody>
      </p:sp>
      <p:sp>
        <p:nvSpPr>
          <p:cNvPr id="7" name="Text Placeholder 6">
            <a:extLst>
              <a:ext uri="{FF2B5EF4-FFF2-40B4-BE49-F238E27FC236}">
                <a16:creationId xmlns:a16="http://schemas.microsoft.com/office/drawing/2014/main" id="{A39D6329-0E41-590A-8F5E-5802BB003147}"/>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Complete analysis of the qualitative and quantitative data</a:t>
            </a:r>
          </a:p>
          <a:p>
            <a:pPr marL="342900" indent="-342900">
              <a:buFont typeface="Arial" panose="020B0604020202020204" pitchFamily="34" charset="0"/>
              <a:buChar char="•"/>
            </a:pPr>
            <a:r>
              <a:rPr lang="en-US" dirty="0"/>
              <a:t>Assess alignment between interview findings and the quantitative data</a:t>
            </a:r>
          </a:p>
          <a:p>
            <a:pPr marL="342900" indent="-342900">
              <a:buFont typeface="Arial" panose="020B0604020202020204" pitchFamily="34" charset="0"/>
              <a:buChar char="•"/>
            </a:pPr>
            <a:r>
              <a:rPr lang="en-US" dirty="0"/>
              <a:t>Share findings with OPSR and SoonerStart </a:t>
            </a:r>
          </a:p>
          <a:p>
            <a:pPr marL="579438" lvl="1" indent="-236538"/>
            <a:r>
              <a:rPr lang="en-US" dirty="0"/>
              <a:t>Consult on interpretation of the findings and study conclusions</a:t>
            </a:r>
          </a:p>
          <a:p>
            <a:pPr marL="342900" indent="-342900">
              <a:buFont typeface="Arial" panose="020B0604020202020204" pitchFamily="34" charset="0"/>
              <a:buChar char="•"/>
            </a:pPr>
            <a:r>
              <a:rPr lang="en-US" dirty="0"/>
              <a:t>Develop recommendations for improving program policies, practices, and procedures</a:t>
            </a:r>
          </a:p>
          <a:p>
            <a:pPr marL="342900" indent="-342900">
              <a:buFont typeface="Arial" panose="020B0604020202020204" pitchFamily="34" charset="0"/>
              <a:buChar char="•"/>
            </a:pPr>
            <a:r>
              <a:rPr lang="en-US" dirty="0"/>
              <a:t>Submit final report in December 2025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Text Placeholder 1">
            <a:extLst>
              <a:ext uri="{FF2B5EF4-FFF2-40B4-BE49-F238E27FC236}">
                <a16:creationId xmlns:a16="http://schemas.microsoft.com/office/drawing/2014/main" id="{134DBD86-2DFB-92DD-EFF7-3C2EBA2E1AD2}"/>
              </a:ext>
            </a:extLst>
          </p:cNvPr>
          <p:cNvSpPr>
            <a:spLocks noGrp="1"/>
          </p:cNvSpPr>
          <p:nvPr>
            <p:ph type="body" sz="quarter" idx="11"/>
          </p:nvPr>
        </p:nvSpPr>
        <p:spPr/>
        <p:txBody>
          <a:bodyPr/>
          <a:lstStyle/>
          <a:p>
            <a:pPr marL="342900" indent="-342900">
              <a:buFont typeface="Arial" panose="020B0604020202020204" pitchFamily="34" charset="0"/>
              <a:buChar char="•"/>
            </a:pPr>
            <a:r>
              <a:rPr lang="en-US" b="1" dirty="0"/>
              <a:t>Note that the findings presented here are preliminary. </a:t>
            </a:r>
          </a:p>
          <a:p>
            <a:pPr marL="342900" indent="-342900">
              <a:buFont typeface="Arial" panose="020B0604020202020204" pitchFamily="34" charset="0"/>
              <a:buChar char="•"/>
            </a:pPr>
            <a:r>
              <a:rPr lang="en-US" b="1" dirty="0"/>
              <a:t>Findings should not be shared until finalized.</a:t>
            </a:r>
          </a:p>
        </p:txBody>
      </p:sp>
    </p:spTree>
    <p:extLst>
      <p:ext uri="{BB962C8B-B14F-4D97-AF65-F5344CB8AC3E}">
        <p14:creationId xmlns:p14="http://schemas.microsoft.com/office/powerpoint/2010/main" val="294426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AD9FD5-73C5-F995-C700-12599315573C}"/>
              </a:ext>
            </a:extLst>
          </p:cNvPr>
          <p:cNvSpPr>
            <a:spLocks noGrp="1"/>
          </p:cNvSpPr>
          <p:nvPr>
            <p:ph type="pic" sz="quarter" idx="10"/>
          </p:nvPr>
        </p:nvSpPr>
        <p:spPr/>
        <p:txBody>
          <a:bodyPr/>
          <a:lstStyle/>
          <a:p>
            <a:endParaRPr lang="en-US"/>
          </a:p>
        </p:txBody>
      </p:sp>
      <p:sp>
        <p:nvSpPr>
          <p:cNvPr id="6" name="Text Placeholder 5">
            <a:extLst>
              <a:ext uri="{FF2B5EF4-FFF2-40B4-BE49-F238E27FC236}">
                <a16:creationId xmlns:a16="http://schemas.microsoft.com/office/drawing/2014/main" id="{AB4109EE-B8D2-5E35-AF69-9DA78D2B6F18}"/>
              </a:ext>
            </a:extLst>
          </p:cNvPr>
          <p:cNvSpPr>
            <a:spLocks noGrp="1"/>
          </p:cNvSpPr>
          <p:nvPr>
            <p:ph type="title" idx="4294967295"/>
          </p:nvPr>
        </p:nvSpPr>
        <p:spPr>
          <a:xfrm>
            <a:off x="631825" y="3262313"/>
            <a:ext cx="5602288" cy="914400"/>
          </a:xfrm>
          <a:prstGeom prst="rect">
            <a:avLst/>
          </a:prstGeom>
          <a:solidFill>
            <a:schemeClr val="tx1"/>
          </a:solidFill>
          <a:ln>
            <a:noFill/>
            <a:prstDash/>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j-lt"/>
                <a:ea typeface="+mj-ea"/>
                <a:cs typeface="+mj-cs"/>
              </a:rPr>
              <a:t>Contact for more information: </a:t>
            </a:r>
          </a:p>
        </p:txBody>
      </p:sp>
      <p:sp>
        <p:nvSpPr>
          <p:cNvPr id="7" name="Text Placeholder 6">
            <a:extLst>
              <a:ext uri="{FF2B5EF4-FFF2-40B4-BE49-F238E27FC236}">
                <a16:creationId xmlns:a16="http://schemas.microsoft.com/office/drawing/2014/main" id="{29CCFA66-6CD2-408D-8CA2-13E339D155AB}"/>
              </a:ext>
            </a:extLst>
          </p:cNvPr>
          <p:cNvSpPr>
            <a:spLocks noGrp="1"/>
          </p:cNvSpPr>
          <p:nvPr>
            <p:ph type="body" sz="quarter" idx="12"/>
          </p:nvPr>
        </p:nvSpPr>
        <p:spPr>
          <a:xfrm>
            <a:off x="631825" y="4384401"/>
            <a:ext cx="10112376" cy="1603101"/>
          </a:xfrm>
        </p:spPr>
        <p:txBody>
          <a:bodyPr/>
          <a:lstStyle/>
          <a:p>
            <a:r>
              <a:rPr lang="en-US" dirty="0"/>
              <a:t>Grace Kelley </a:t>
            </a:r>
            <a:r>
              <a:rPr lang="en-US" dirty="0">
                <a:hlinkClick r:id="rId3"/>
              </a:rPr>
              <a:t>Grace.Kelley@sri.com</a:t>
            </a:r>
            <a:r>
              <a:rPr lang="en-US" dirty="0"/>
              <a:t> </a:t>
            </a:r>
          </a:p>
          <a:p>
            <a:r>
              <a:rPr lang="en-US" dirty="0"/>
              <a:t>Ginger Elliott-Teague </a:t>
            </a:r>
            <a:r>
              <a:rPr lang="en-US" dirty="0">
                <a:hlinkClick r:id="rId4"/>
              </a:rPr>
              <a:t>Ginger.Elliott-Teague@sri.com</a:t>
            </a:r>
            <a:r>
              <a:rPr lang="en-US" dirty="0"/>
              <a:t> </a:t>
            </a:r>
          </a:p>
        </p:txBody>
      </p:sp>
    </p:spTree>
    <p:extLst>
      <p:ext uri="{BB962C8B-B14F-4D97-AF65-F5344CB8AC3E}">
        <p14:creationId xmlns:p14="http://schemas.microsoft.com/office/powerpoint/2010/main" val="212393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C2949-93FA-D2BD-5306-47A9C45CCB24}"/>
              </a:ext>
            </a:extLst>
          </p:cNvPr>
          <p:cNvSpPr>
            <a:spLocks noGrp="1"/>
          </p:cNvSpPr>
          <p:nvPr>
            <p:ph type="title"/>
          </p:nvPr>
        </p:nvSpPr>
        <p:spPr>
          <a:xfrm>
            <a:off x="529167" y="519193"/>
            <a:ext cx="4593422" cy="433965"/>
          </a:xfrm>
        </p:spPr>
        <p:txBody>
          <a:bodyPr/>
          <a:lstStyle/>
          <a:p>
            <a:r>
              <a:rPr lang="en-US" dirty="0"/>
              <a:t>Introduction</a:t>
            </a:r>
          </a:p>
        </p:txBody>
      </p:sp>
      <p:sp>
        <p:nvSpPr>
          <p:cNvPr id="5" name="Content Placeholder 4">
            <a:extLst>
              <a:ext uri="{FF2B5EF4-FFF2-40B4-BE49-F238E27FC236}">
                <a16:creationId xmlns:a16="http://schemas.microsoft.com/office/drawing/2014/main" id="{6D8B43E3-25EA-7341-1F3C-31EBDC1EE2D5}"/>
              </a:ext>
            </a:extLst>
          </p:cNvPr>
          <p:cNvSpPr>
            <a:spLocks noGrp="1"/>
          </p:cNvSpPr>
          <p:nvPr>
            <p:ph idx="1"/>
          </p:nvPr>
        </p:nvSpPr>
        <p:spPr/>
        <p:txBody>
          <a:bodyPr>
            <a:normAutofit/>
          </a:bodyPr>
          <a:lstStyle/>
          <a:p>
            <a:r>
              <a:rPr lang="en-US" b="1" dirty="0"/>
              <a:t>Purpose of Study</a:t>
            </a:r>
            <a:r>
              <a:rPr lang="en-US" dirty="0"/>
              <a:t>:</a:t>
            </a:r>
          </a:p>
          <a:p>
            <a:r>
              <a:rPr lang="en-US" dirty="0"/>
              <a:t>Understand trends in who participates in EI and explore the factors that shape families’ decisions to begin and continue services. </a:t>
            </a:r>
          </a:p>
          <a:p>
            <a:endParaRPr lang="en-US" b="1" dirty="0"/>
          </a:p>
          <a:p>
            <a:r>
              <a:rPr lang="en-US" b="1" dirty="0"/>
              <a:t>Guiding question</a:t>
            </a:r>
            <a:r>
              <a:rPr lang="en-US" dirty="0"/>
              <a:t>:</a:t>
            </a:r>
          </a:p>
          <a:p>
            <a:r>
              <a:rPr lang="en-US" dirty="0"/>
              <a:t>What are families’ experiences in SoonerStart? </a:t>
            </a:r>
          </a:p>
          <a:p>
            <a:endParaRPr lang="en-US" dirty="0"/>
          </a:p>
          <a:p>
            <a:r>
              <a:rPr lang="en-US" b="1" dirty="0"/>
              <a:t>Goal</a:t>
            </a:r>
            <a:r>
              <a:rPr lang="en-US" dirty="0"/>
              <a:t>: </a:t>
            </a:r>
          </a:p>
          <a:p>
            <a:r>
              <a:rPr lang="en-US" dirty="0"/>
              <a:t>Strengthen program participation and family retention. </a:t>
            </a:r>
          </a:p>
          <a:p>
            <a:endParaRPr lang="en-US" dirty="0"/>
          </a:p>
        </p:txBody>
      </p:sp>
      <p:pic>
        <p:nvPicPr>
          <p:cNvPr id="8" name="Picture Placeholder 7" descr="Woman with child">
            <a:extLst>
              <a:ext uri="{FF2B5EF4-FFF2-40B4-BE49-F238E27FC236}">
                <a16:creationId xmlns:a16="http://schemas.microsoft.com/office/drawing/2014/main" id="{A59D8116-367D-D59F-EA5D-34902057C26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5200" r="17049" b="13178"/>
          <a:stretch>
            <a:fillRect/>
          </a:stretch>
        </p:blipFill>
        <p:spPr>
          <a:xfrm>
            <a:off x="6002665" y="974905"/>
            <a:ext cx="4669493" cy="4677749"/>
          </a:xfrm>
        </p:spPr>
      </p:pic>
    </p:spTree>
    <p:extLst>
      <p:ext uri="{BB962C8B-B14F-4D97-AF65-F5344CB8AC3E}">
        <p14:creationId xmlns:p14="http://schemas.microsoft.com/office/powerpoint/2010/main" val="2036310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0C89B7-3FAF-0AB0-0837-EA8417E88112}"/>
              </a:ext>
            </a:extLst>
          </p:cNvPr>
          <p:cNvSpPr>
            <a:spLocks noGrp="1"/>
          </p:cNvSpPr>
          <p:nvPr>
            <p:ph type="title"/>
          </p:nvPr>
        </p:nvSpPr>
        <p:spPr>
          <a:xfrm>
            <a:off x="631825" y="519193"/>
            <a:ext cx="9966158" cy="433965"/>
          </a:xfrm>
        </p:spPr>
        <p:txBody>
          <a:bodyPr/>
          <a:lstStyle/>
          <a:p>
            <a:r>
              <a:rPr lang="en-US" dirty="0"/>
              <a:t>Approach</a:t>
            </a:r>
          </a:p>
        </p:txBody>
      </p:sp>
      <p:sp>
        <p:nvSpPr>
          <p:cNvPr id="6" name="Content Placeholder 5">
            <a:extLst>
              <a:ext uri="{FF2B5EF4-FFF2-40B4-BE49-F238E27FC236}">
                <a16:creationId xmlns:a16="http://schemas.microsoft.com/office/drawing/2014/main" id="{41FE3CF7-BF43-DA50-206F-2171B317B2DE}"/>
              </a:ext>
            </a:extLst>
          </p:cNvPr>
          <p:cNvSpPr>
            <a:spLocks noGrp="1"/>
          </p:cNvSpPr>
          <p:nvPr>
            <p:ph idx="1"/>
          </p:nvPr>
        </p:nvSpPr>
        <p:spPr/>
        <p:txBody>
          <a:bodyPr/>
          <a:lstStyle/>
          <a:p>
            <a:pPr marL="342900" indent="-342900">
              <a:buFont typeface="Arial" panose="020B0604020202020204" pitchFamily="34" charset="0"/>
              <a:buChar char="•"/>
            </a:pPr>
            <a:r>
              <a:rPr lang="en-US" dirty="0"/>
              <a:t>We took a collaborative approach that included the perspectives of OPSR and SoonerStart at all stages of this process.</a:t>
            </a:r>
          </a:p>
          <a:p>
            <a:pPr marL="342900" indent="-342900">
              <a:buFont typeface="Arial" panose="020B0604020202020204" pitchFamily="34" charset="0"/>
              <a:buChar char="•"/>
            </a:pPr>
            <a:r>
              <a:rPr lang="en-US" dirty="0"/>
              <a:t>We wanted to ensure that the results would create knowledge for taking practical steps through policy and practice changes to improve the SoonerStart program.</a:t>
            </a:r>
          </a:p>
          <a:p>
            <a:pPr marL="342900" indent="-342900">
              <a:buFont typeface="Arial" panose="020B0604020202020204" pitchFamily="34" charset="0"/>
              <a:buChar char="•"/>
            </a:pPr>
            <a:r>
              <a:rPr lang="en-US" dirty="0"/>
              <a:t>By using both qualitative data (parent interviews) with the quantitative (program data), we are able to tell the whole story about families’ experiences.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401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3D8E8D-18F3-4122-2815-D60CD89A9C0D}"/>
              </a:ext>
            </a:extLst>
          </p:cNvPr>
          <p:cNvSpPr>
            <a:spLocks noGrp="1"/>
          </p:cNvSpPr>
          <p:nvPr>
            <p:ph type="title"/>
          </p:nvPr>
        </p:nvSpPr>
        <p:spPr>
          <a:xfrm>
            <a:off x="631825" y="476250"/>
            <a:ext cx="10188575" cy="433965"/>
          </a:xfrm>
        </p:spPr>
        <p:txBody>
          <a:bodyPr/>
          <a:lstStyle/>
          <a:p>
            <a:r>
              <a:rPr lang="en-US" dirty="0"/>
              <a:t>SoonerStart is Oklahoma’s Public EI Program</a:t>
            </a:r>
          </a:p>
        </p:txBody>
      </p:sp>
      <p:sp>
        <p:nvSpPr>
          <p:cNvPr id="12" name="Text Placeholder 11">
            <a:extLst>
              <a:ext uri="{FF2B5EF4-FFF2-40B4-BE49-F238E27FC236}">
                <a16:creationId xmlns:a16="http://schemas.microsoft.com/office/drawing/2014/main" id="{7C9CF311-5CB0-2D78-6945-8EA7A9E5263A}"/>
              </a:ext>
            </a:extLst>
          </p:cNvPr>
          <p:cNvSpPr>
            <a:spLocks noGrp="1"/>
          </p:cNvSpPr>
          <p:nvPr>
            <p:ph type="body" sz="quarter" idx="10"/>
          </p:nvPr>
        </p:nvSpPr>
        <p:spPr>
          <a:xfrm>
            <a:off x="631825" y="1412316"/>
            <a:ext cx="5464175" cy="4801448"/>
          </a:xfrm>
        </p:spPr>
        <p:txBody>
          <a:bodyPr>
            <a:normAutofit/>
          </a:bodyPr>
          <a:lstStyle/>
          <a:p>
            <a:pPr marL="342900" indent="-342900">
              <a:lnSpc>
                <a:spcPct val="100000"/>
              </a:lnSpc>
              <a:buFont typeface="Arial" panose="020B0604020202020204" pitchFamily="34" charset="0"/>
              <a:buChar char="•"/>
            </a:pPr>
            <a:r>
              <a:rPr lang="en-US" dirty="0"/>
              <a:t>It helps Oklahoma children develop to their fullest potential while providing individualized, family-centered EI services to empower families to support and advocate for their children with developmental needs.</a:t>
            </a:r>
          </a:p>
          <a:p>
            <a:pPr marL="342900" indent="-342900">
              <a:lnSpc>
                <a:spcPct val="100000"/>
              </a:lnSpc>
              <a:buFont typeface="Arial" panose="020B0604020202020204" pitchFamily="34" charset="0"/>
              <a:buChar char="•"/>
            </a:pPr>
            <a:r>
              <a:rPr lang="en-US" dirty="0"/>
              <a:t>Through visits with program professionals, the family receives information, supports, guidance, and consultation. EI services are provided in the home, childcare center, the park or other natural settings in the community. </a:t>
            </a:r>
          </a:p>
          <a:p>
            <a:pPr marL="342900" indent="-342900">
              <a:lnSpc>
                <a:spcPct val="100000"/>
              </a:lnSpc>
              <a:buFont typeface="Arial" panose="020B0604020202020204" pitchFamily="34" charset="0"/>
              <a:buChar char="•"/>
            </a:pPr>
            <a:r>
              <a:rPr lang="en-US" dirty="0"/>
              <a:t>It is co-led by the Departments of Education and Health.</a:t>
            </a:r>
          </a:p>
        </p:txBody>
      </p:sp>
      <p:pic>
        <p:nvPicPr>
          <p:cNvPr id="15" name="Picture Placeholder 9" descr="SoonerStart logo">
            <a:extLst>
              <a:ext uri="{FF2B5EF4-FFF2-40B4-BE49-F238E27FC236}">
                <a16:creationId xmlns:a16="http://schemas.microsoft.com/office/drawing/2014/main" id="{7F4A1CD9-FC76-4D44-1C71-B56CCFAC2A4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618" t="14997" r="618" b="18946"/>
          <a:stretch>
            <a:fillRect/>
          </a:stretch>
        </p:blipFill>
        <p:spPr>
          <a:xfrm>
            <a:off x="6349010" y="1412316"/>
            <a:ext cx="3390758" cy="2264337"/>
          </a:xfrm>
        </p:spPr>
      </p:pic>
    </p:spTree>
    <p:extLst>
      <p:ext uri="{BB962C8B-B14F-4D97-AF65-F5344CB8AC3E}">
        <p14:creationId xmlns:p14="http://schemas.microsoft.com/office/powerpoint/2010/main" val="91553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87F3C1-0A2A-7BD9-1CA4-FB7FADAD633E}"/>
              </a:ext>
            </a:extLst>
          </p:cNvPr>
          <p:cNvSpPr>
            <a:spLocks noGrp="1"/>
          </p:cNvSpPr>
          <p:nvPr>
            <p:ph type="title"/>
          </p:nvPr>
        </p:nvSpPr>
        <p:spPr>
          <a:xfrm>
            <a:off x="631825" y="476250"/>
            <a:ext cx="10188575" cy="433965"/>
          </a:xfrm>
        </p:spPr>
        <p:txBody>
          <a:bodyPr/>
          <a:lstStyle/>
          <a:p>
            <a:r>
              <a:rPr lang="en-US" dirty="0"/>
              <a:t>EI and IDEA</a:t>
            </a:r>
          </a:p>
        </p:txBody>
      </p:sp>
      <p:sp>
        <p:nvSpPr>
          <p:cNvPr id="7" name="Text Placeholder 6">
            <a:extLst>
              <a:ext uri="{FF2B5EF4-FFF2-40B4-BE49-F238E27FC236}">
                <a16:creationId xmlns:a16="http://schemas.microsoft.com/office/drawing/2014/main" id="{F6D1BDD5-E32F-8337-B31C-FF2514D0AE24}"/>
              </a:ext>
            </a:extLst>
          </p:cNvPr>
          <p:cNvSpPr>
            <a:spLocks noGrp="1"/>
          </p:cNvSpPr>
          <p:nvPr>
            <p:ph type="body" sz="quarter" idx="10"/>
          </p:nvPr>
        </p:nvSpPr>
        <p:spPr>
          <a:xfrm>
            <a:off x="631825" y="1412316"/>
            <a:ext cx="4553239" cy="4786313"/>
          </a:xfrm>
        </p:spPr>
        <p:txBody>
          <a:bodyPr/>
          <a:lstStyle/>
          <a:p>
            <a:r>
              <a:rPr lang="en-US" b="1" dirty="0"/>
              <a:t>What is the authorizing legislation?</a:t>
            </a:r>
          </a:p>
          <a:p>
            <a:r>
              <a:rPr lang="en-US" dirty="0"/>
              <a:t>Part C of IDEA*—the Program for Infants and Toddlers with Disabilities—is a federal grant program that assists states in operating a comprehensive statewide program of early intervention services for infants and toddlers ages birth–2 with disabilities, and their families.</a:t>
            </a:r>
          </a:p>
          <a:p>
            <a:endParaRPr lang="en-US" dirty="0"/>
          </a:p>
          <a:p>
            <a:r>
              <a:rPr lang="en-US" dirty="0"/>
              <a:t>IDEA: The Individuals with Disabilities in Education Act</a:t>
            </a:r>
          </a:p>
        </p:txBody>
      </p:sp>
      <p:sp>
        <p:nvSpPr>
          <p:cNvPr id="8" name="Text Placeholder 7">
            <a:extLst>
              <a:ext uri="{FF2B5EF4-FFF2-40B4-BE49-F238E27FC236}">
                <a16:creationId xmlns:a16="http://schemas.microsoft.com/office/drawing/2014/main" id="{D2E07898-55D3-0F6C-3E48-7B0B28CED796}"/>
              </a:ext>
            </a:extLst>
          </p:cNvPr>
          <p:cNvSpPr>
            <a:spLocks noGrp="1"/>
          </p:cNvSpPr>
          <p:nvPr>
            <p:ph type="body" sz="quarter" idx="11"/>
          </p:nvPr>
        </p:nvSpPr>
        <p:spPr>
          <a:xfrm>
            <a:off x="5829300" y="1412316"/>
            <a:ext cx="5753100" cy="5196302"/>
          </a:xfrm>
        </p:spPr>
        <p:txBody>
          <a:bodyPr vert="horz" lIns="91440" tIns="45720" rIns="91440" bIns="45720" rtlCol="0" anchor="t">
            <a:normAutofit/>
          </a:bodyPr>
          <a:lstStyle/>
          <a:p>
            <a:r>
              <a:rPr lang="en-US" b="1" dirty="0"/>
              <a:t>What is early intervention? </a:t>
            </a:r>
          </a:p>
          <a:p>
            <a:r>
              <a:rPr lang="en-US" b="1" dirty="0"/>
              <a:t>EI is an approach </a:t>
            </a:r>
            <a:r>
              <a:rPr lang="en-US" dirty="0"/>
              <a:t>that emphasizes family involvement in the provision of developmental services to enhance the</a:t>
            </a:r>
          </a:p>
          <a:p>
            <a:pPr marL="342900" indent="-342900">
              <a:buFont typeface="Wingdings" panose="05000000000000000000" pitchFamily="2" charset="2"/>
              <a:buChar char="q"/>
            </a:pPr>
            <a:r>
              <a:rPr lang="en-US" b="0" i="0" dirty="0">
                <a:solidFill>
                  <a:srgbClr val="212529"/>
                </a:solidFill>
                <a:effectLst/>
                <a:latin typeface="+mj-lt"/>
              </a:rPr>
              <a:t>Development of infants and toddlers with disabilities, to minimize their potential for developmental delay, and to recognize the significant brain development that occurs during a child's first 3 years of life</a:t>
            </a:r>
          </a:p>
          <a:p>
            <a:pPr marL="342900"/>
            <a:r>
              <a:rPr lang="en-US" i="1" dirty="0">
                <a:latin typeface="+mj-lt"/>
              </a:rPr>
              <a:t>and</a:t>
            </a:r>
            <a:r>
              <a:rPr lang="en-US" dirty="0">
                <a:latin typeface="+mj-lt"/>
              </a:rPr>
              <a:t> the </a:t>
            </a:r>
          </a:p>
          <a:p>
            <a:pPr marL="342900" indent="-342900">
              <a:buFont typeface="Wingdings" panose="05000000000000000000" pitchFamily="2" charset="2"/>
              <a:buChar char="q"/>
            </a:pPr>
            <a:r>
              <a:rPr lang="en-US" dirty="0">
                <a:latin typeface="+mj-lt"/>
              </a:rPr>
              <a:t>Capacity of families to meet the special needs of their infants and toddlers with disabilities.</a:t>
            </a:r>
          </a:p>
          <a:p>
            <a:pPr marL="342900" indent="-342900">
              <a:buFont typeface="Wingdings" panose="05000000000000000000" pitchFamily="2" charset="2"/>
              <a:buChar char="q"/>
            </a:pPr>
            <a:r>
              <a:rPr lang="en-US" dirty="0">
                <a:latin typeface="+mj-lt"/>
              </a:rPr>
              <a:t>It is most effective when parents are respected and empowered as consumers and as team members collaborating with professionals.</a:t>
            </a:r>
          </a:p>
          <a:p>
            <a:endParaRPr lang="en-US" dirty="0">
              <a:cs typeface="Arial" panose="020B0604020202020204"/>
            </a:endParaRPr>
          </a:p>
          <a:p>
            <a:endParaRPr lang="en-US" dirty="0">
              <a:cs typeface="Arial" panose="020B0604020202020204"/>
            </a:endParaRPr>
          </a:p>
        </p:txBody>
      </p:sp>
    </p:spTree>
    <p:extLst>
      <p:ext uri="{BB962C8B-B14F-4D97-AF65-F5344CB8AC3E}">
        <p14:creationId xmlns:p14="http://schemas.microsoft.com/office/powerpoint/2010/main" val="58464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1DBB85-2B14-E3A8-26F5-FC5B8594F3CE}"/>
              </a:ext>
            </a:extLst>
          </p:cNvPr>
          <p:cNvSpPr>
            <a:spLocks noGrp="1"/>
          </p:cNvSpPr>
          <p:nvPr>
            <p:ph type="title"/>
          </p:nvPr>
        </p:nvSpPr>
        <p:spPr>
          <a:xfrm>
            <a:off x="631825" y="519193"/>
            <a:ext cx="4501284" cy="703475"/>
          </a:xfrm>
        </p:spPr>
        <p:txBody>
          <a:bodyPr/>
          <a:lstStyle/>
          <a:p>
            <a:r>
              <a:rPr lang="en-US" dirty="0"/>
              <a:t>Who can participate?</a:t>
            </a:r>
          </a:p>
        </p:txBody>
      </p:sp>
      <p:sp>
        <p:nvSpPr>
          <p:cNvPr id="7" name="Text Placeholder 6">
            <a:extLst>
              <a:ext uri="{FF2B5EF4-FFF2-40B4-BE49-F238E27FC236}">
                <a16:creationId xmlns:a16="http://schemas.microsoft.com/office/drawing/2014/main" id="{5ECACBAF-5F9B-C8B8-BE96-C7BF86DA913C}"/>
              </a:ext>
            </a:extLst>
          </p:cNvPr>
          <p:cNvSpPr>
            <a:spLocks noGrp="1"/>
          </p:cNvSpPr>
          <p:nvPr>
            <p:ph idx="1"/>
          </p:nvPr>
        </p:nvSpPr>
        <p:spPr>
          <a:xfrm>
            <a:off x="631824" y="1222668"/>
            <a:ext cx="6558685" cy="5292431"/>
          </a:xfrm>
        </p:spPr>
        <p:txBody>
          <a:bodyPr>
            <a:normAutofit fontScale="92500" lnSpcReduction="10000"/>
          </a:bodyPr>
          <a:lstStyle/>
          <a:p>
            <a:pPr>
              <a:spcAft>
                <a:spcPts val="600"/>
              </a:spcAft>
            </a:pPr>
            <a:r>
              <a:rPr lang="en-US" dirty="0"/>
              <a:t>To be eligible for SoonerStart services:</a:t>
            </a:r>
          </a:p>
          <a:p>
            <a:pPr marL="457200" indent="-457200">
              <a:spcBef>
                <a:spcPts val="600"/>
              </a:spcBef>
              <a:spcAft>
                <a:spcPts val="600"/>
              </a:spcAft>
              <a:buFont typeface="+mj-lt"/>
              <a:buAutoNum type="alphaLcParenR"/>
            </a:pPr>
            <a:r>
              <a:rPr lang="en-US" dirty="0"/>
              <a:t>On a multidisciplinary developmental evaluation, the child’s scores must reflect a 50% delay (–2.00 standard deviation) in one developmental domain area OR 25% delays (–1.50 standard deviations) in two or more areas:</a:t>
            </a:r>
          </a:p>
          <a:p>
            <a:pPr marL="1147763" lvl="2" indent="-342900">
              <a:spcBef>
                <a:spcPts val="400"/>
              </a:spcBef>
              <a:buFont typeface="Arial" panose="020B0604020202020204" pitchFamily="34" charset="0"/>
              <a:buChar char="•"/>
            </a:pPr>
            <a:r>
              <a:rPr lang="en-US" b="1" dirty="0"/>
              <a:t>Adaptive</a:t>
            </a:r>
            <a:r>
              <a:rPr lang="en-US" dirty="0"/>
              <a:t>: Self Care</a:t>
            </a:r>
          </a:p>
          <a:p>
            <a:pPr marL="1147763" lvl="2" indent="-342900">
              <a:spcBef>
                <a:spcPts val="400"/>
              </a:spcBef>
              <a:buFont typeface="Arial" panose="020B0604020202020204" pitchFamily="34" charset="0"/>
              <a:buChar char="•"/>
            </a:pPr>
            <a:r>
              <a:rPr lang="en-US" b="1" dirty="0"/>
              <a:t>Cognitive</a:t>
            </a:r>
            <a:r>
              <a:rPr lang="en-US" dirty="0"/>
              <a:t>: Attention, Memory, Reasoning and Perception</a:t>
            </a:r>
          </a:p>
          <a:p>
            <a:pPr marL="1147763" lvl="2" indent="-342900">
              <a:spcBef>
                <a:spcPts val="400"/>
              </a:spcBef>
              <a:buFont typeface="Arial" panose="020B0604020202020204" pitchFamily="34" charset="0"/>
              <a:buChar char="•"/>
            </a:pPr>
            <a:r>
              <a:rPr lang="en-US" b="1" dirty="0"/>
              <a:t>Communication</a:t>
            </a:r>
            <a:r>
              <a:rPr lang="en-US" dirty="0"/>
              <a:t>: Expressive and Receptive Communication</a:t>
            </a:r>
          </a:p>
          <a:p>
            <a:pPr marL="1147763" lvl="2" indent="-342900">
              <a:spcBef>
                <a:spcPts val="400"/>
              </a:spcBef>
              <a:buFont typeface="Arial" panose="020B0604020202020204" pitchFamily="34" charset="0"/>
              <a:buChar char="•"/>
            </a:pPr>
            <a:r>
              <a:rPr lang="en-US" b="1" dirty="0"/>
              <a:t>Motor</a:t>
            </a:r>
            <a:r>
              <a:rPr lang="en-US" dirty="0"/>
              <a:t>: Fine and Gross Motor, Perceptual Motor</a:t>
            </a:r>
          </a:p>
          <a:p>
            <a:pPr marL="1147763" lvl="2" indent="-342900">
              <a:spcBef>
                <a:spcPts val="400"/>
              </a:spcBef>
              <a:buFont typeface="Arial" panose="020B0604020202020204" pitchFamily="34" charset="0"/>
              <a:buChar char="•"/>
            </a:pPr>
            <a:r>
              <a:rPr lang="en-US" b="1" dirty="0"/>
              <a:t>Personal-Social</a:t>
            </a:r>
            <a:r>
              <a:rPr lang="en-US" dirty="0"/>
              <a:t>: Adult Interaction, Peer Interaction, Self-Concept</a:t>
            </a:r>
          </a:p>
          <a:p>
            <a:pPr marL="457200" lvl="1" indent="-457200">
              <a:spcBef>
                <a:spcPts val="1200"/>
              </a:spcBef>
              <a:buFont typeface="+mj-lt"/>
              <a:buAutoNum type="alphaLcParenR" startAt="2"/>
            </a:pPr>
            <a:r>
              <a:rPr lang="en-US" dirty="0"/>
              <a:t>the child must have an automatic qualifying condition or diagnosis, OR</a:t>
            </a:r>
          </a:p>
          <a:p>
            <a:pPr marL="457200" lvl="1" indent="-457200">
              <a:spcBef>
                <a:spcPts val="1200"/>
              </a:spcBef>
              <a:buFont typeface="+mj-lt"/>
              <a:buAutoNum type="alphaLcParenR" startAt="2"/>
            </a:pPr>
            <a:r>
              <a:rPr lang="en-US" dirty="0"/>
              <a:t>the evaluator determines the child is eligible based on their clinically informed opinion.</a:t>
            </a:r>
          </a:p>
          <a:p>
            <a:pPr lvl="1" indent="0">
              <a:spcBef>
                <a:spcPts val="400"/>
              </a:spcBef>
              <a:buNone/>
            </a:pPr>
            <a:endParaRPr lang="en-US" dirty="0"/>
          </a:p>
        </p:txBody>
      </p:sp>
      <p:pic>
        <p:nvPicPr>
          <p:cNvPr id="3" name="Picture Placeholder 2" descr="Toddler wearing protective head gear.">
            <a:extLst>
              <a:ext uri="{FF2B5EF4-FFF2-40B4-BE49-F238E27FC236}">
                <a16:creationId xmlns:a16="http://schemas.microsoft.com/office/drawing/2014/main" id="{06E65221-6B35-1CE5-0986-08B611E2254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6667" b="16667"/>
          <a:stretch/>
        </p:blipFill>
        <p:spPr>
          <a:xfrm>
            <a:off x="7474111" y="1435100"/>
            <a:ext cx="3275215" cy="3275215"/>
          </a:xfrm>
        </p:spPr>
      </p:pic>
    </p:spTree>
    <p:extLst>
      <p:ext uri="{BB962C8B-B14F-4D97-AF65-F5344CB8AC3E}">
        <p14:creationId xmlns:p14="http://schemas.microsoft.com/office/powerpoint/2010/main" val="85597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6E6FC-D6B5-520C-2C9E-21A167852B74}"/>
              </a:ext>
            </a:extLst>
          </p:cNvPr>
          <p:cNvSpPr>
            <a:spLocks noGrp="1"/>
          </p:cNvSpPr>
          <p:nvPr>
            <p:ph type="title"/>
          </p:nvPr>
        </p:nvSpPr>
        <p:spPr>
          <a:xfrm>
            <a:off x="631825" y="2642994"/>
            <a:ext cx="5464175" cy="655564"/>
          </a:xfrm>
        </p:spPr>
        <p:txBody>
          <a:bodyPr/>
          <a:lstStyle/>
          <a:p>
            <a:r>
              <a:rPr lang="en-US" dirty="0"/>
              <a:t>Study Description</a:t>
            </a:r>
          </a:p>
        </p:txBody>
      </p:sp>
    </p:spTree>
    <p:extLst>
      <p:ext uri="{BB962C8B-B14F-4D97-AF65-F5344CB8AC3E}">
        <p14:creationId xmlns:p14="http://schemas.microsoft.com/office/powerpoint/2010/main" val="70695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90C92-3C7A-E86B-74AC-BC715A682CF1}"/>
              </a:ext>
            </a:extLst>
          </p:cNvPr>
          <p:cNvSpPr>
            <a:spLocks noGrp="1"/>
          </p:cNvSpPr>
          <p:nvPr>
            <p:ph type="title"/>
          </p:nvPr>
        </p:nvSpPr>
        <p:spPr/>
        <p:txBody>
          <a:bodyPr/>
          <a:lstStyle/>
          <a:p>
            <a:r>
              <a:rPr lang="en-US" dirty="0"/>
              <a:t>Research Questions</a:t>
            </a:r>
          </a:p>
        </p:txBody>
      </p:sp>
      <p:sp>
        <p:nvSpPr>
          <p:cNvPr id="4" name="Content Placeholder 3">
            <a:extLst>
              <a:ext uri="{FF2B5EF4-FFF2-40B4-BE49-F238E27FC236}">
                <a16:creationId xmlns:a16="http://schemas.microsoft.com/office/drawing/2014/main" id="{633647B7-1FCA-2198-3671-B414EDF07DE6}"/>
              </a:ext>
            </a:extLst>
          </p:cNvPr>
          <p:cNvSpPr>
            <a:spLocks noGrp="1"/>
          </p:cNvSpPr>
          <p:nvPr>
            <p:ph idx="1"/>
          </p:nvPr>
        </p:nvSpPr>
        <p:spPr/>
        <p:txBody>
          <a:bodyPr/>
          <a:lstStyle/>
          <a:p>
            <a:pPr marL="457200" indent="-457200">
              <a:buFont typeface="+mj-lt"/>
              <a:buAutoNum type="arabicPeriod"/>
            </a:pPr>
            <a:r>
              <a:rPr lang="en-US" dirty="0"/>
              <a:t>Who is making referrals to SoonerStart? Are some children more or less likely to be referred than others?</a:t>
            </a:r>
          </a:p>
          <a:p>
            <a:pPr marL="457200" indent="-457200">
              <a:buFont typeface="+mj-lt"/>
              <a:buAutoNum type="arabicPeriod"/>
            </a:pPr>
            <a:r>
              <a:rPr lang="en-US" dirty="0"/>
              <a:t>What are the barriers to accessing the EI program?</a:t>
            </a:r>
          </a:p>
          <a:p>
            <a:pPr marL="693738" lvl="1" indent="-236538"/>
            <a:r>
              <a:rPr lang="en-US" dirty="0"/>
              <a:t>Access is defined here as receiving services via an IFSP (individualized family services plan)</a:t>
            </a:r>
          </a:p>
          <a:p>
            <a:pPr marL="457200" indent="-457200">
              <a:buFont typeface="+mj-lt"/>
              <a:buAutoNum type="arabicPeriod"/>
            </a:pPr>
            <a:r>
              <a:rPr lang="en-US" dirty="0"/>
              <a:t>Are certain populations less likely to access EI services, and if so, what factors contribute to lower access rates?</a:t>
            </a:r>
          </a:p>
          <a:p>
            <a:pPr marL="693738" lvl="1" indent="-236538"/>
            <a:r>
              <a:rPr lang="en-US" dirty="0"/>
              <a:t>How do personal, geographic, cultural, and or systemic factors affect accessibility?</a:t>
            </a:r>
          </a:p>
          <a:p>
            <a:pPr marL="457200" indent="-457200">
              <a:buFont typeface="+mj-lt"/>
              <a:buAutoNum type="arabicPeriod"/>
            </a:pPr>
            <a:r>
              <a:rPr lang="en-US" dirty="0"/>
              <a:t>What are families’ reasons for continuing or declining services once they are eligible?</a:t>
            </a:r>
          </a:p>
        </p:txBody>
      </p:sp>
    </p:spTree>
    <p:extLst>
      <p:ext uri="{BB962C8B-B14F-4D97-AF65-F5344CB8AC3E}">
        <p14:creationId xmlns:p14="http://schemas.microsoft.com/office/powerpoint/2010/main" val="4193931034"/>
      </p:ext>
    </p:extLst>
  </p:cSld>
  <p:clrMapOvr>
    <a:masterClrMapping/>
  </p:clrMapOvr>
</p:sld>
</file>

<file path=ppt/theme/theme1.xml><?xml version="1.0" encoding="utf-8"?>
<a:theme xmlns:a="http://schemas.openxmlformats.org/drawingml/2006/main" name="SRI EDU 2024">
  <a:themeElements>
    <a:clrScheme name="SRI 2024">
      <a:dk1>
        <a:srgbClr val="000000"/>
      </a:dk1>
      <a:lt1>
        <a:srgbClr val="FFFFFF"/>
      </a:lt1>
      <a:dk2>
        <a:srgbClr val="000000"/>
      </a:dk2>
      <a:lt2>
        <a:srgbClr val="E9E9E3"/>
      </a:lt2>
      <a:accent1>
        <a:srgbClr val="0550C4"/>
      </a:accent1>
      <a:accent2>
        <a:srgbClr val="F06E32"/>
      </a:accent2>
      <a:accent3>
        <a:srgbClr val="FFBE1E"/>
      </a:accent3>
      <a:accent4>
        <a:srgbClr val="82DBFA"/>
      </a:accent4>
      <a:accent5>
        <a:srgbClr val="FFBE1E"/>
      </a:accent5>
      <a:accent6>
        <a:srgbClr val="BE572B"/>
      </a:accent6>
      <a:hlink>
        <a:srgbClr val="0550C4"/>
      </a:hlink>
      <a:folHlink>
        <a:srgbClr val="5291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I EDU 2024" id="{2E3EB6F5-D2D7-45E3-8166-5FCAF5C88A3A}" vid="{6C6A0EDB-FB35-4240-B8C7-FEAC94536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358c0ea-0fbe-4975-9ae7-5eda5dbe62bf">
      <Terms xmlns="http://schemas.microsoft.com/office/infopath/2007/PartnerControls"/>
    </lcf76f155ced4ddcb4097134ff3c332f>
    <TaxCatchAll xmlns="ad6b0c90-0578-4cac-a575-11114c71b2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63C270E1C0204D9F126D17A9DEB749" ma:contentTypeVersion="18" ma:contentTypeDescription="Create a new document." ma:contentTypeScope="" ma:versionID="b858e86c18f064e8096480a0d958fc4d">
  <xsd:schema xmlns:xsd="http://www.w3.org/2001/XMLSchema" xmlns:xs="http://www.w3.org/2001/XMLSchema" xmlns:p="http://schemas.microsoft.com/office/2006/metadata/properties" xmlns:ns2="0358c0ea-0fbe-4975-9ae7-5eda5dbe62bf" xmlns:ns3="ad6b0c90-0578-4cac-a575-11114c71b21e" targetNamespace="http://schemas.microsoft.com/office/2006/metadata/properties" ma:root="true" ma:fieldsID="a3c97956aad82adfa44af92a91b4f49c" ns2:_="" ns3:_="">
    <xsd:import namespace="0358c0ea-0fbe-4975-9ae7-5eda5dbe62bf"/>
    <xsd:import namespace="ad6b0c90-0578-4cac-a575-11114c71b2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8c0ea-0fbe-4975-9ae7-5eda5dbe6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3d2ccea-2bb6-47a0-bd4b-396c1ef74bd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6b0c90-0578-4cac-a575-11114c71b21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d456b0-3ca6-4edc-82cf-fced2e853b20}" ma:internalName="TaxCatchAll" ma:showField="CatchAllData" ma:web="ad6b0c90-0578-4cac-a575-11114c71b21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62DD8-F568-4131-ADAB-9DEB76AAAC77}">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terms/"/>
    <ds:schemaRef ds:uri="2c48ab6f-e01e-46cf-be08-3d64fc5cfb27"/>
    <ds:schemaRef ds:uri="http://purl.org/dc/dcmitype/"/>
    <ds:schemaRef ds:uri="http://purl.org/dc/elements/1.1/"/>
  </ds:schemaRefs>
</ds:datastoreItem>
</file>

<file path=customXml/itemProps2.xml><?xml version="1.0" encoding="utf-8"?>
<ds:datastoreItem xmlns:ds="http://schemas.openxmlformats.org/officeDocument/2006/customXml" ds:itemID="{8E1AC5C1-9588-46F1-87CF-DE87FAE01933}">
  <ds:schemaRefs>
    <ds:schemaRef ds:uri="http://schemas.microsoft.com/sharepoint/v3/contenttype/forms"/>
  </ds:schemaRefs>
</ds:datastoreItem>
</file>

<file path=customXml/itemProps3.xml><?xml version="1.0" encoding="utf-8"?>
<ds:datastoreItem xmlns:ds="http://schemas.openxmlformats.org/officeDocument/2006/customXml" ds:itemID="{034E972C-EA58-4851-9A05-196D0DEF4AA4}"/>
</file>

<file path=docProps/app.xml><?xml version="1.0" encoding="utf-8"?>
<Properties xmlns="http://schemas.openxmlformats.org/officeDocument/2006/extended-properties" xmlns:vt="http://schemas.openxmlformats.org/officeDocument/2006/docPropsVTypes">
  <Template>SRI EDU 2024</Template>
  <TotalTime>892</TotalTime>
  <Words>2984</Words>
  <Application>Microsoft Office PowerPoint</Application>
  <PresentationFormat>Widescreen</PresentationFormat>
  <Paragraphs>289</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Andale Mono</vt:lpstr>
      <vt:lpstr>Aptos</vt:lpstr>
      <vt:lpstr>Arial</vt:lpstr>
      <vt:lpstr>Calibri</vt:lpstr>
      <vt:lpstr>System Font Regular</vt:lpstr>
      <vt:lpstr>Wingdings</vt:lpstr>
      <vt:lpstr>SRI EDU 2024</vt:lpstr>
      <vt:lpstr>Understanding Family Engagement in SoonerStart, Oklahoma’s Early Intervention Program</vt:lpstr>
      <vt:lpstr>Note that the findings presented here are preliminary.   A final report will be available in December. </vt:lpstr>
      <vt:lpstr>Introduction</vt:lpstr>
      <vt:lpstr>Approach</vt:lpstr>
      <vt:lpstr>SoonerStart is Oklahoma’s Public EI Program</vt:lpstr>
      <vt:lpstr>EI and IDEA</vt:lpstr>
      <vt:lpstr>Who can participate?</vt:lpstr>
      <vt:lpstr>Study Description</vt:lpstr>
      <vt:lpstr>Research Questions</vt:lpstr>
      <vt:lpstr>Methodology</vt:lpstr>
      <vt:lpstr>Data Collection: Parent Interviews</vt:lpstr>
      <vt:lpstr>Quantitative Data Collection </vt:lpstr>
      <vt:lpstr>Findings &amp; Recommendations</vt:lpstr>
      <vt:lpstr>Referral Trends (2022-2023)</vt:lpstr>
      <vt:lpstr>Referral Process </vt:lpstr>
      <vt:lpstr>Discussion: Getting to Know SoonerStart</vt:lpstr>
      <vt:lpstr>Enrollment &amp; Service Trends</vt:lpstr>
      <vt:lpstr>Access to Services </vt:lpstr>
      <vt:lpstr>Parent Involvement in Services </vt:lpstr>
      <vt:lpstr>Discussion: Challenges to Accessing Services</vt:lpstr>
      <vt:lpstr>Provider Trends</vt:lpstr>
      <vt:lpstr>Professional Training and Capacity</vt:lpstr>
      <vt:lpstr>Next Steps</vt:lpstr>
      <vt:lpstr>Contact 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Ginger Elliott-Teague</dc:creator>
  <cp:lastModifiedBy>Grace Kelley</cp:lastModifiedBy>
  <cp:revision>7</cp:revision>
  <dcterms:created xsi:type="dcterms:W3CDTF">2025-09-12T15:30:32Z</dcterms:created>
  <dcterms:modified xsi:type="dcterms:W3CDTF">2025-10-14T15:36:03Z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0x010100D263C270E1C0204D9F126D17A9DEB749</vt:lpwstr>
  </property>
</Properties>
</file>