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87" r:id="rId3"/>
    <p:sldId id="288" r:id="rId4"/>
    <p:sldId id="260" r:id="rId5"/>
    <p:sldId id="261" r:id="rId6"/>
    <p:sldId id="265" r:id="rId7"/>
    <p:sldId id="266" r:id="rId8"/>
    <p:sldId id="267" r:id="rId9"/>
    <p:sldId id="268" r:id="rId10"/>
    <p:sldId id="270" r:id="rId11"/>
    <p:sldId id="271" r:id="rId12"/>
    <p:sldId id="273" r:id="rId13"/>
    <p:sldId id="274" r:id="rId14"/>
    <p:sldId id="275" r:id="rId15"/>
    <p:sldId id="290" r:id="rId16"/>
    <p:sldId id="289" r:id="rId17"/>
    <p:sldId id="279" r:id="rId18"/>
    <p:sldId id="291" r:id="rId19"/>
    <p:sldId id="292" r:id="rId20"/>
    <p:sldId id="293" r:id="rId21"/>
    <p:sldId id="294" r:id="rId22"/>
    <p:sldId id="280" r:id="rId23"/>
    <p:sldId id="295" r:id="rId24"/>
    <p:sldId id="263" r:id="rId25"/>
    <p:sldId id="264" r:id="rId26"/>
    <p:sldId id="298" r:id="rId27"/>
    <p:sldId id="299" r:id="rId28"/>
    <p:sldId id="300" r:id="rId29"/>
    <p:sldId id="297" r:id="rId30"/>
    <p:sldId id="296" r:id="rId31"/>
    <p:sldId id="301" r:id="rId32"/>
    <p:sldId id="285" r:id="rId33"/>
  </p:sldIdLst>
  <p:sldSz cx="18288000" cy="10287000"/>
  <p:notesSz cx="6858000" cy="9144000"/>
  <p:embeddedFontLst>
    <p:embeddedFont>
      <p:font typeface="Heebo" pitchFamily="2" charset="-79"/>
      <p:regular r:id="rId35"/>
      <p:bold r:id="rId36"/>
    </p:embeddedFont>
    <p:embeddedFont>
      <p:font typeface="Heebo Bold" pitchFamily="2" charset="-79"/>
      <p:regular r:id="rId37"/>
      <p:bold r:id="rId38"/>
    </p:embeddedFont>
    <p:embeddedFont>
      <p:font typeface="Heebo Ultra-Bold" panose="020B0604020202020204" charset="-79"/>
      <p:regular r:id="rId39"/>
    </p:embeddedFont>
    <p:embeddedFont>
      <p:font typeface="League Spartan" panose="020B0604020202020204" charset="0"/>
      <p:regular r:id="rId40"/>
      <p:bold r:id="rId41"/>
    </p:embeddedFont>
    <p:embeddedFont>
      <p:font typeface="Montserrat" panose="00000500000000000000" pitchFamily="2" charset="0"/>
      <p:regular r:id="rId42"/>
      <p:bold r:id="rId43"/>
      <p:italic r:id="rId44"/>
      <p:boldItalic r:id="rId45"/>
    </p:embeddedFont>
    <p:embeddedFont>
      <p:font typeface="Montserrat Bold" panose="00000800000000000000" pitchFamily="2" charset="0"/>
      <p:bold r:id="rId46"/>
    </p:embeddedFont>
    <p:embeddedFont>
      <p:font typeface="Public Sans"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45947A-7B30-44E4-A7C4-536AB377267C}" v="62" dt="2025-10-03T20:36:27.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06.10.2025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 I am presenting the aggregated results of the incredible work each of you as community contractors of the Know and Grow initiative completed between September 2023 and February 2024. My name is Tia Waldrop and I am with OSU’s Center for Family Resilience. We have the privilege and honor of working alongside the Potts Family Foundation Know and Grow team as evaluators and technical assistance providers of the Know and Grow initiative – a Potts Family Foundation-led initiative to build resilient children, families, and communities. </a:t>
            </a:r>
          </a:p>
          <a:p>
            <a:endParaRPr lang="en-US"/>
          </a:p>
          <a:p>
            <a:r>
              <a:rPr lang="en-US"/>
              <a:t>Today’s meeting is the first time the results from the aggregated analysis has been reported. We felt it was important for each of you to have the first look at the results of the research you conducted and reported. We want each of you to celebrate the work done and imagine how you might collaborate in responding to the results of your collaborative work. </a:t>
            </a:r>
          </a:p>
          <a:p>
            <a:endParaRPr lang="en-US"/>
          </a:p>
          <a:p>
            <a:r>
              <a:rPr lang="en-US"/>
              <a:t>As I present the results of this work, I encourage you as the experts in the room – to note similarities and differences in what is presented today and what you reported in your narratives. I invite you to reflect on the results of the work you bravely engaged in – and please let me know if you have any concerns that what was reported in your narrative is not represented – whether at all or incorrectly – and I’ll be sure to address such concern. </a:t>
            </a:r>
          </a:p>
          <a:p>
            <a:endParaRPr lang="en-US"/>
          </a:p>
          <a:p>
            <a:r>
              <a:rPr lang="en-US"/>
              <a:t>Feel free to make comments and ask questions in the chat - I'll do my best to make time in the end for responses.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all narratives reported the sample sizes of their data collection efforts. </a:t>
            </a:r>
          </a:p>
          <a:p>
            <a:endParaRPr lang="en-US"/>
          </a:p>
          <a:p>
            <a:r>
              <a:rPr lang="en-US"/>
              <a:t>Actual total sample size of KNG small contract research is likely higher than represented here and elsewhere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MIXED reports of concern for developmental delay and reports of developmental delay by parents/caregivers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Notably, reports of developmental delay are mixed here too.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Notably, parents/caregivers and providers alike are reporting parent mental health issues, family financial stress, and difficulty for families to access services.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C61C4-DB48-8D9C-8833-615090239E0A}"/>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014A3CD8-F8C3-4928-4F0A-48ABA6F6CB0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8DE47EC2-AD2D-BB1D-230F-D9CFBC655F7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4084D3FA-7E40-FD8F-D698-CCDB02A8403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6949F4E-FE5B-AF18-3190-A176AB6C2D9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 all narratives reported the sample sizes of their data collection efforts. </a:t>
            </a:r>
          </a:p>
          <a:p>
            <a:endParaRPr lang="en-US"/>
          </a:p>
          <a:p>
            <a:r>
              <a:rPr lang="en-US"/>
              <a:t>Actual total sample size of KNG small contract research is likely higher than represented here and elsewhere</a:t>
            </a:r>
          </a:p>
        </p:txBody>
      </p:sp>
      <p:sp>
        <p:nvSpPr>
          <p:cNvPr id="6" name="Footer Placeholder 5">
            <a:extLst>
              <a:ext uri="{FF2B5EF4-FFF2-40B4-BE49-F238E27FC236}">
                <a16:creationId xmlns:a16="http://schemas.microsoft.com/office/drawing/2014/main" id="{EF93D9F1-9795-7C2E-CD4E-3335D0670DB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9DF10F9-DD5E-4A91-BE69-62DA199A6AC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45292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Awareness initiatives, education and outreach, psychoeducation etc. for parents, coupled with the need for supporting provider competencies around key issues demonstrates the importance of building a network around these communities – to include both families and providers – to share knowledge, provide support, and expand social and professional networks – (momentum already with the early relational health core and the self-healing communities work that many of you are part of through) – the data seems to be reinforcing the value and utility of those efforts.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A527F-1F68-529E-6E27-E90DF2832355}"/>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025DF-F821-E621-15D7-50B99567434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EA880F58-4DEA-95AC-ACF0-AC141053BB5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D93B192-30E8-0BD6-ECBC-4071FC048EF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A462429E-7E3C-BDB0-E324-76475F8CD42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Developed by John McKnight and John </a:t>
            </a:r>
            <a:r>
              <a:rPr lang="en-US" dirty="0" err="1"/>
              <a:t>Kretzman</a:t>
            </a:r>
            <a:r>
              <a:rPr lang="en-US" dirty="0"/>
              <a:t> </a:t>
            </a:r>
          </a:p>
        </p:txBody>
      </p:sp>
      <p:sp>
        <p:nvSpPr>
          <p:cNvPr id="6" name="Footer Placeholder 5">
            <a:extLst>
              <a:ext uri="{FF2B5EF4-FFF2-40B4-BE49-F238E27FC236}">
                <a16:creationId xmlns:a16="http://schemas.microsoft.com/office/drawing/2014/main" id="{1A9B3231-85BA-2B71-848E-62934B0A4CD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FA767F4-09C3-C3BC-D946-9997C45B279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13744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jpeg"/><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20.sv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0.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8.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9.sv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9.sv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8.png"/><Relationship Id="rId7" Type="http://schemas.openxmlformats.org/officeDocument/2006/relationships/image" Target="../media/image5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9.svg"/><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20.svg"/><Relationship Id="rId10" Type="http://schemas.openxmlformats.org/officeDocument/2006/relationships/image" Target="../media/image59.svg"/><Relationship Id="rId4" Type="http://schemas.openxmlformats.org/officeDocument/2006/relationships/image" Target="../media/image8.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eg"/><Relationship Id="rId7" Type="http://schemas.openxmlformats.org/officeDocument/2006/relationships/image" Target="../media/image7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20.svg"/><Relationship Id="rId10" Type="http://schemas.openxmlformats.org/officeDocument/2006/relationships/image" Target="../media/image73.png"/><Relationship Id="rId4" Type="http://schemas.openxmlformats.org/officeDocument/2006/relationships/image" Target="../media/image8.png"/><Relationship Id="rId9" Type="http://schemas.openxmlformats.org/officeDocument/2006/relationships/image" Target="../media/image72.sv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jpeg"/><Relationship Id="rId7" Type="http://schemas.openxmlformats.org/officeDocument/2006/relationships/image" Target="../media/image76.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20.svg"/><Relationship Id="rId10" Type="http://schemas.openxmlformats.org/officeDocument/2006/relationships/image" Target="../media/image79.png"/><Relationship Id="rId4" Type="http://schemas.openxmlformats.org/officeDocument/2006/relationships/image" Target="../media/image8.png"/><Relationship Id="rId9" Type="http://schemas.openxmlformats.org/officeDocument/2006/relationships/image" Target="../media/image78.sv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cofamilycenters.org/research-evaluation/"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ajgriffin@pottsfamilyfoundation.org" TargetMode="External"/><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0.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6222"/>
            </a:stretch>
          </a:blipFill>
        </p:spPr>
        <p:txBody>
          <a:bodyPr/>
          <a:lstStyle/>
          <a:p>
            <a:endParaRPr lang="en-US"/>
          </a:p>
        </p:txBody>
      </p:sp>
      <p:sp>
        <p:nvSpPr>
          <p:cNvPr id="3" name="Freeform 3"/>
          <p:cNvSpPr/>
          <p:nvPr/>
        </p:nvSpPr>
        <p:spPr>
          <a:xfrm>
            <a:off x="4160464" y="3481957"/>
            <a:ext cx="9967072" cy="4679278"/>
          </a:xfrm>
          <a:custGeom>
            <a:avLst/>
            <a:gdLst/>
            <a:ahLst/>
            <a:cxnLst/>
            <a:rect l="l" t="t" r="r" b="b"/>
            <a:pathLst>
              <a:path w="9967072" h="4679278">
                <a:moveTo>
                  <a:pt x="0" y="0"/>
                </a:moveTo>
                <a:lnTo>
                  <a:pt x="9967072" y="0"/>
                </a:lnTo>
                <a:lnTo>
                  <a:pt x="9967072" y="4679278"/>
                </a:lnTo>
                <a:lnTo>
                  <a:pt x="0" y="4679278"/>
                </a:lnTo>
                <a:lnTo>
                  <a:pt x="0" y="0"/>
                </a:lnTo>
                <a:close/>
              </a:path>
            </a:pathLst>
          </a:custGeom>
          <a:blipFill>
            <a:blip r:embed="rId4"/>
            <a:stretch>
              <a:fillRect l="-6688" t="-13183" r="-6055" b="-12895"/>
            </a:stretch>
          </a:blipFill>
        </p:spPr>
        <p:txBody>
          <a:bodyPr/>
          <a:lstStyle/>
          <a:p>
            <a:endParaRPr lang="en-US"/>
          </a:p>
        </p:txBody>
      </p:sp>
      <p:sp>
        <p:nvSpPr>
          <p:cNvPr id="4" name="Freeform 4"/>
          <p:cNvSpPr/>
          <p:nvPr/>
        </p:nvSpPr>
        <p:spPr>
          <a:xfrm>
            <a:off x="599840" y="7796632"/>
            <a:ext cx="1950661" cy="1959370"/>
          </a:xfrm>
          <a:custGeom>
            <a:avLst/>
            <a:gdLst/>
            <a:ahLst/>
            <a:cxnLst/>
            <a:rect l="l" t="t" r="r" b="b"/>
            <a:pathLst>
              <a:path w="1950661" h="1959370">
                <a:moveTo>
                  <a:pt x="0" y="0"/>
                </a:moveTo>
                <a:lnTo>
                  <a:pt x="1950662" y="0"/>
                </a:lnTo>
                <a:lnTo>
                  <a:pt x="1950662" y="1959369"/>
                </a:lnTo>
                <a:lnTo>
                  <a:pt x="0" y="195936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455420" y="981075"/>
            <a:ext cx="15377160" cy="2182649"/>
          </a:xfrm>
          <a:prstGeom prst="rect">
            <a:avLst/>
          </a:prstGeom>
        </p:spPr>
        <p:txBody>
          <a:bodyPr lIns="0" tIns="0" rIns="0" bIns="0" rtlCol="0" anchor="t">
            <a:spAutoFit/>
          </a:bodyPr>
          <a:lstStyle/>
          <a:p>
            <a:pPr algn="ctr">
              <a:lnSpc>
                <a:spcPts val="8799"/>
              </a:lnSpc>
            </a:pPr>
            <a:r>
              <a:rPr lang="en-US" sz="5400" dirty="0">
                <a:solidFill>
                  <a:srgbClr val="63666A"/>
                </a:solidFill>
                <a:latin typeface="Heebo Ultra-Bold"/>
              </a:rPr>
              <a:t>How are the children? Data on the status of families, communities, and children post-COVID. </a:t>
            </a:r>
          </a:p>
        </p:txBody>
      </p:sp>
      <p:pic>
        <p:nvPicPr>
          <p:cNvPr id="9" name="Picture 8">
            <a:extLst>
              <a:ext uri="{FF2B5EF4-FFF2-40B4-BE49-F238E27FC236}">
                <a16:creationId xmlns:a16="http://schemas.microsoft.com/office/drawing/2014/main" id="{B0902CED-1711-EEA2-3D5F-10E19DA08311}"/>
              </a:ext>
            </a:extLst>
          </p:cNvPr>
          <p:cNvPicPr>
            <a:picLocks noChangeAspect="1"/>
          </p:cNvPicPr>
          <p:nvPr/>
        </p:nvPicPr>
        <p:blipFill>
          <a:blip r:embed="rId6"/>
          <a:stretch>
            <a:fillRect/>
          </a:stretch>
        </p:blipFill>
        <p:spPr>
          <a:xfrm>
            <a:off x="14630400" y="7374119"/>
            <a:ext cx="2694666" cy="196308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endParaRPr lang="en-US"/>
          </a:p>
        </p:txBody>
      </p:sp>
      <p:sp>
        <p:nvSpPr>
          <p:cNvPr id="3" name="Freeform 3"/>
          <p:cNvSpPr/>
          <p:nvPr/>
        </p:nvSpPr>
        <p:spPr>
          <a:xfrm>
            <a:off x="6716352" y="30319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475642"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957061"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554658" y="3435261"/>
            <a:ext cx="3178683" cy="4114800"/>
          </a:xfrm>
          <a:custGeom>
            <a:avLst/>
            <a:gdLst/>
            <a:ahLst/>
            <a:cxnLst/>
            <a:rect l="l" t="t" r="r" b="b"/>
            <a:pathLst>
              <a:path w="3178683" h="4114800">
                <a:moveTo>
                  <a:pt x="0" y="0"/>
                </a:moveTo>
                <a:lnTo>
                  <a:pt x="3178684" y="0"/>
                </a:lnTo>
                <a:lnTo>
                  <a:pt x="31786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2119408" y="3344774"/>
            <a:ext cx="2530602" cy="41148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2937123" y="3976254"/>
            <a:ext cx="3932335" cy="3032813"/>
          </a:xfrm>
          <a:custGeom>
            <a:avLst/>
            <a:gdLst/>
            <a:ahLst/>
            <a:cxnLst/>
            <a:rect l="l" t="t" r="r" b="b"/>
            <a:pathLst>
              <a:path w="3932335" h="3032813">
                <a:moveTo>
                  <a:pt x="0" y="0"/>
                </a:moveTo>
                <a:lnTo>
                  <a:pt x="3932335" y="0"/>
                </a:lnTo>
                <a:lnTo>
                  <a:pt x="3932335" y="3032814"/>
                </a:lnTo>
                <a:lnTo>
                  <a:pt x="0" y="30328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1122064" y="8181975"/>
            <a:ext cx="4690294" cy="10763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Child Development </a:t>
            </a:r>
          </a:p>
          <a:p>
            <a:pPr algn="ctr">
              <a:lnSpc>
                <a:spcPts val="2879"/>
              </a:lnSpc>
            </a:pPr>
            <a:r>
              <a:rPr lang="en-US" sz="2400">
                <a:solidFill>
                  <a:srgbClr val="000000"/>
                </a:solidFill>
                <a:latin typeface="Heebo Bold"/>
              </a:rPr>
              <a:t>Delayed</a:t>
            </a:r>
            <a:r>
              <a:rPr lang="en-US" sz="2400">
                <a:solidFill>
                  <a:srgbClr val="000000"/>
                </a:solidFill>
                <a:latin typeface="Heebo"/>
              </a:rPr>
              <a:t>: Academic, Social, Speech, Behavior</a:t>
            </a:r>
          </a:p>
        </p:txBody>
      </p:sp>
      <p:sp>
        <p:nvSpPr>
          <p:cNvPr id="10" name="TextBox 10"/>
          <p:cNvSpPr txBox="1"/>
          <p:nvPr/>
        </p:nvSpPr>
        <p:spPr>
          <a:xfrm>
            <a:off x="553456" y="469722"/>
            <a:ext cx="17181087" cy="2162175"/>
          </a:xfrm>
          <a:prstGeom prst="rect">
            <a:avLst/>
          </a:prstGeom>
        </p:spPr>
        <p:txBody>
          <a:bodyPr lIns="0" tIns="0" rIns="0" bIns="0" rtlCol="0" anchor="t">
            <a:spAutoFit/>
          </a:bodyPr>
          <a:lstStyle/>
          <a:p>
            <a:pPr algn="ctr">
              <a:lnSpc>
                <a:spcPts val="8520"/>
              </a:lnSpc>
            </a:pPr>
            <a:r>
              <a:rPr lang="en-US" sz="7100" dirty="0">
                <a:solidFill>
                  <a:srgbClr val="63666A"/>
                </a:solidFill>
                <a:latin typeface="Heebo Ultra-Bold"/>
              </a:rPr>
              <a:t>What are care providers learning about the lives of </a:t>
            </a:r>
            <a:r>
              <a:rPr lang="en-US" sz="7100" u="sng" dirty="0">
                <a:solidFill>
                  <a:srgbClr val="63666A"/>
                </a:solidFill>
                <a:latin typeface="Heebo Ultra-Bold"/>
              </a:rPr>
              <a:t>children</a:t>
            </a:r>
            <a:r>
              <a:rPr lang="en-US" sz="7100" dirty="0">
                <a:solidFill>
                  <a:srgbClr val="63666A"/>
                </a:solidFill>
                <a:latin typeface="Heebo Ultra-Bold"/>
              </a:rPr>
              <a:t> born since mid-2019?</a:t>
            </a:r>
          </a:p>
        </p:txBody>
      </p:sp>
      <p:sp>
        <p:nvSpPr>
          <p:cNvPr id="11" name="TextBox 11"/>
          <p:cNvSpPr txBox="1"/>
          <p:nvPr/>
        </p:nvSpPr>
        <p:spPr>
          <a:xfrm>
            <a:off x="6881355" y="8181975"/>
            <a:ext cx="4690294" cy="7143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Child Development </a:t>
            </a:r>
          </a:p>
          <a:p>
            <a:pPr algn="ctr">
              <a:lnSpc>
                <a:spcPts val="2879"/>
              </a:lnSpc>
            </a:pPr>
            <a:r>
              <a:rPr lang="en-US" sz="2400">
                <a:solidFill>
                  <a:srgbClr val="000000"/>
                </a:solidFill>
                <a:latin typeface="Heebo Bold"/>
              </a:rPr>
              <a:t>On Track to Meet Milestones</a:t>
            </a:r>
          </a:p>
        </p:txBody>
      </p:sp>
      <p:sp>
        <p:nvSpPr>
          <p:cNvPr id="12" name="TextBox 12"/>
          <p:cNvSpPr txBox="1"/>
          <p:nvPr/>
        </p:nvSpPr>
        <p:spPr>
          <a:xfrm>
            <a:off x="12640646" y="8181975"/>
            <a:ext cx="4690294" cy="7143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Child Screen Time Increased</a:t>
            </a:r>
            <a:r>
              <a:rPr lang="en-US" sz="2400">
                <a:solidFill>
                  <a:srgbClr val="000000"/>
                </a:solidFill>
                <a:latin typeface="Heebo"/>
              </a:rPr>
              <a:t>:</a:t>
            </a:r>
          </a:p>
          <a:p>
            <a:pPr algn="ctr">
              <a:lnSpc>
                <a:spcPts val="2879"/>
              </a:lnSpc>
            </a:pPr>
            <a:r>
              <a:rPr lang="en-US" sz="2400">
                <a:solidFill>
                  <a:srgbClr val="000000"/>
                </a:solidFill>
                <a:latin typeface="Heebo"/>
              </a:rPr>
              <a:t>Used In Place of Parenting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endParaRPr lang="en-US"/>
          </a:p>
        </p:txBody>
      </p:sp>
      <p:sp>
        <p:nvSpPr>
          <p:cNvPr id="3" name="Freeform 3"/>
          <p:cNvSpPr/>
          <p:nvPr/>
        </p:nvSpPr>
        <p:spPr>
          <a:xfrm>
            <a:off x="6716352" y="348526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475642" y="348526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957061" y="348526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217850" y="3843771"/>
            <a:ext cx="3852300" cy="4204421"/>
          </a:xfrm>
          <a:custGeom>
            <a:avLst/>
            <a:gdLst/>
            <a:ahLst/>
            <a:cxnLst/>
            <a:rect l="l" t="t" r="r" b="b"/>
            <a:pathLst>
              <a:path w="3852300" h="4204421">
                <a:moveTo>
                  <a:pt x="0" y="0"/>
                </a:moveTo>
                <a:lnTo>
                  <a:pt x="3852300" y="0"/>
                </a:lnTo>
                <a:lnTo>
                  <a:pt x="3852300" y="4204421"/>
                </a:lnTo>
                <a:lnTo>
                  <a:pt x="0" y="4204421"/>
                </a:lnTo>
                <a:lnTo>
                  <a:pt x="0" y="0"/>
                </a:lnTo>
                <a:close/>
              </a:path>
            </a:pathLst>
          </a:custGeom>
          <a:blipFill>
            <a:blip r:embed="rId6"/>
            <a:stretch>
              <a:fillRect/>
            </a:stretch>
          </a:blipFill>
        </p:spPr>
        <p:txBody>
          <a:bodyPr/>
          <a:lstStyle/>
          <a:p>
            <a:endParaRPr lang="en-US"/>
          </a:p>
        </p:txBody>
      </p:sp>
      <p:sp>
        <p:nvSpPr>
          <p:cNvPr id="7" name="Freeform 7"/>
          <p:cNvSpPr/>
          <p:nvPr/>
        </p:nvSpPr>
        <p:spPr>
          <a:xfrm>
            <a:off x="12981348" y="3968045"/>
            <a:ext cx="3973074" cy="3829050"/>
          </a:xfrm>
          <a:custGeom>
            <a:avLst/>
            <a:gdLst/>
            <a:ahLst/>
            <a:cxnLst/>
            <a:rect l="l" t="t" r="r" b="b"/>
            <a:pathLst>
              <a:path w="3973074" h="3829050">
                <a:moveTo>
                  <a:pt x="0" y="0"/>
                </a:moveTo>
                <a:lnTo>
                  <a:pt x="3973074" y="0"/>
                </a:lnTo>
                <a:lnTo>
                  <a:pt x="3973074" y="3829050"/>
                </a:lnTo>
                <a:lnTo>
                  <a:pt x="0" y="3829050"/>
                </a:lnTo>
                <a:lnTo>
                  <a:pt x="0" y="0"/>
                </a:lnTo>
                <a:close/>
              </a:path>
            </a:pathLst>
          </a:custGeom>
          <a:blipFill>
            <a:blip r:embed="rId7"/>
            <a:stretch>
              <a:fillRect/>
            </a:stretch>
          </a:blipFill>
        </p:spPr>
        <p:txBody>
          <a:bodyPr/>
          <a:lstStyle/>
          <a:p>
            <a:endParaRPr lang="en-US"/>
          </a:p>
        </p:txBody>
      </p:sp>
      <p:sp>
        <p:nvSpPr>
          <p:cNvPr id="8" name="Freeform 8"/>
          <p:cNvSpPr/>
          <p:nvPr/>
        </p:nvSpPr>
        <p:spPr>
          <a:xfrm>
            <a:off x="1374379" y="3968045"/>
            <a:ext cx="3932272" cy="3829050"/>
          </a:xfrm>
          <a:custGeom>
            <a:avLst/>
            <a:gdLst/>
            <a:ahLst/>
            <a:cxnLst/>
            <a:rect l="l" t="t" r="r" b="b"/>
            <a:pathLst>
              <a:path w="3932272" h="3829050">
                <a:moveTo>
                  <a:pt x="0" y="0"/>
                </a:moveTo>
                <a:lnTo>
                  <a:pt x="3932273" y="0"/>
                </a:lnTo>
                <a:lnTo>
                  <a:pt x="3932273" y="3829050"/>
                </a:lnTo>
                <a:lnTo>
                  <a:pt x="0" y="382905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22064" y="8454320"/>
            <a:ext cx="4690294" cy="14382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Families Experience Difficulty Accessing Resources and Services:</a:t>
            </a:r>
            <a:r>
              <a:rPr lang="en-US" sz="2400">
                <a:solidFill>
                  <a:srgbClr val="000000"/>
                </a:solidFill>
                <a:latin typeface="Heebo"/>
              </a:rPr>
              <a:t> Due to Family and Community-Level Barriers</a:t>
            </a:r>
          </a:p>
        </p:txBody>
      </p:sp>
      <p:sp>
        <p:nvSpPr>
          <p:cNvPr id="10" name="TextBox 10"/>
          <p:cNvSpPr txBox="1"/>
          <p:nvPr/>
        </p:nvSpPr>
        <p:spPr>
          <a:xfrm>
            <a:off x="553456" y="246767"/>
            <a:ext cx="17181087" cy="3238500"/>
          </a:xfrm>
          <a:prstGeom prst="rect">
            <a:avLst/>
          </a:prstGeom>
        </p:spPr>
        <p:txBody>
          <a:bodyPr lIns="0" tIns="0" rIns="0" bIns="0" rtlCol="0" anchor="t">
            <a:spAutoFit/>
          </a:bodyPr>
          <a:lstStyle/>
          <a:p>
            <a:pPr algn="ctr">
              <a:lnSpc>
                <a:spcPts val="8520"/>
              </a:lnSpc>
            </a:pPr>
            <a:r>
              <a:rPr lang="en-US" sz="7100">
                <a:solidFill>
                  <a:srgbClr val="63666A"/>
                </a:solidFill>
                <a:latin typeface="Heebo Ultra-Bold"/>
              </a:rPr>
              <a:t>What are care providers learning about the lives of </a:t>
            </a:r>
            <a:r>
              <a:rPr lang="en-US" sz="7100" u="sng">
                <a:solidFill>
                  <a:srgbClr val="63666A"/>
                </a:solidFill>
                <a:latin typeface="Heebo Ultra-Bold"/>
              </a:rPr>
              <a:t>families</a:t>
            </a:r>
            <a:r>
              <a:rPr lang="en-US" sz="7100">
                <a:solidFill>
                  <a:srgbClr val="63666A"/>
                </a:solidFill>
                <a:latin typeface="Heebo Ultra-Bold"/>
              </a:rPr>
              <a:t> with children born since mid-2019?</a:t>
            </a:r>
          </a:p>
        </p:txBody>
      </p:sp>
      <p:sp>
        <p:nvSpPr>
          <p:cNvPr id="11" name="TextBox 11"/>
          <p:cNvSpPr txBox="1"/>
          <p:nvPr/>
        </p:nvSpPr>
        <p:spPr>
          <a:xfrm>
            <a:off x="6881355" y="8454320"/>
            <a:ext cx="4690294" cy="10763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Parent Mental Health Issues Increased</a:t>
            </a:r>
            <a:r>
              <a:rPr lang="en-US" sz="2400">
                <a:solidFill>
                  <a:srgbClr val="000000"/>
                </a:solidFill>
                <a:latin typeface="Heebo"/>
              </a:rPr>
              <a:t>: Anxiety, Depression, Substance Use, Stress</a:t>
            </a:r>
          </a:p>
        </p:txBody>
      </p:sp>
      <p:sp>
        <p:nvSpPr>
          <p:cNvPr id="12" name="TextBox 12"/>
          <p:cNvSpPr txBox="1"/>
          <p:nvPr/>
        </p:nvSpPr>
        <p:spPr>
          <a:xfrm>
            <a:off x="12640646" y="8454320"/>
            <a:ext cx="4690294" cy="7143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Financial Stressors</a:t>
            </a:r>
            <a:r>
              <a:rPr lang="en-US" sz="2400">
                <a:solidFill>
                  <a:srgbClr val="000000"/>
                </a:solidFill>
                <a:latin typeface="Heebo"/>
              </a:rPr>
              <a:t>: Families Are Not Able to Meet Basic Needs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16352" y="30319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475642"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57061"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66985" y="3534502"/>
            <a:ext cx="5235447" cy="3560104"/>
          </a:xfrm>
          <a:custGeom>
            <a:avLst/>
            <a:gdLst/>
            <a:ahLst/>
            <a:cxnLst/>
            <a:rect l="l" t="t" r="r" b="b"/>
            <a:pathLst>
              <a:path w="5235447" h="3560104">
                <a:moveTo>
                  <a:pt x="0" y="0"/>
                </a:moveTo>
                <a:lnTo>
                  <a:pt x="5235448" y="0"/>
                </a:lnTo>
                <a:lnTo>
                  <a:pt x="5235448" y="3560104"/>
                </a:lnTo>
                <a:lnTo>
                  <a:pt x="0" y="3560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044758" y="3257154"/>
            <a:ext cx="6051176" cy="4114800"/>
          </a:xfrm>
          <a:custGeom>
            <a:avLst/>
            <a:gdLst/>
            <a:ahLst/>
            <a:cxnLst/>
            <a:rect l="l" t="t" r="r" b="b"/>
            <a:pathLst>
              <a:path w="6051176" h="4114800">
                <a:moveTo>
                  <a:pt x="0" y="0"/>
                </a:moveTo>
                <a:lnTo>
                  <a:pt x="6051177" y="0"/>
                </a:lnTo>
                <a:lnTo>
                  <a:pt x="605117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7214426" y="3617223"/>
            <a:ext cx="4049223" cy="3624055"/>
          </a:xfrm>
          <a:custGeom>
            <a:avLst/>
            <a:gdLst/>
            <a:ahLst/>
            <a:cxnLst/>
            <a:rect l="l" t="t" r="r" b="b"/>
            <a:pathLst>
              <a:path w="4049223" h="3624055">
                <a:moveTo>
                  <a:pt x="0" y="0"/>
                </a:moveTo>
                <a:lnTo>
                  <a:pt x="4049223" y="0"/>
                </a:lnTo>
                <a:lnTo>
                  <a:pt x="4049223" y="3624054"/>
                </a:lnTo>
                <a:lnTo>
                  <a:pt x="0" y="3624054"/>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122064" y="8181975"/>
            <a:ext cx="4690294" cy="71437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Access to Healthcare is Mixed</a:t>
            </a:r>
          </a:p>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a:ea typeface="+mn-ea"/>
                <a:cs typeface="+mn-cs"/>
              </a:rPr>
              <a:t>More Reports of Lack of Access</a:t>
            </a:r>
          </a:p>
        </p:txBody>
      </p:sp>
      <p:sp>
        <p:nvSpPr>
          <p:cNvPr id="10" name="TextBox 10"/>
          <p:cNvSpPr txBox="1"/>
          <p:nvPr/>
        </p:nvSpPr>
        <p:spPr>
          <a:xfrm>
            <a:off x="553456" y="564972"/>
            <a:ext cx="17181087" cy="1981200"/>
          </a:xfrm>
          <a:prstGeom prst="rect">
            <a:avLst/>
          </a:prstGeom>
        </p:spPr>
        <p:txBody>
          <a:bodyPr lIns="0" tIns="0" rIns="0" bIns="0" rtlCol="0" anchor="t">
            <a:spAutoFit/>
          </a:bodyPr>
          <a:lstStyle/>
          <a:p>
            <a:pPr marL="0" marR="0" lvl="0" indent="0" algn="ctr" defTabSz="914400" rtl="0" eaLnBrk="1" fontAlgn="auto" latinLnBrk="0" hangingPunct="1">
              <a:lnSpc>
                <a:spcPts val="7800"/>
              </a:lnSpc>
              <a:spcBef>
                <a:spcPts val="0"/>
              </a:spcBef>
              <a:spcAft>
                <a:spcPts val="0"/>
              </a:spcAft>
              <a:buClrTx/>
              <a:buSzTx/>
              <a:buFontTx/>
              <a:buNone/>
              <a:tabLst/>
              <a:defRPr/>
            </a:pPr>
            <a:r>
              <a:rPr kumimoji="0" lang="en-US" sz="6500" b="0" i="0" u="none" strike="noStrike" kern="1200" cap="none" spc="0" normalizeH="0" baseline="0" noProof="0">
                <a:ln>
                  <a:noFill/>
                </a:ln>
                <a:solidFill>
                  <a:srgbClr val="63666A"/>
                </a:solidFill>
                <a:effectLst/>
                <a:uLnTx/>
                <a:uFillTx/>
                <a:latin typeface="Heebo Ultra-Bold"/>
                <a:ea typeface="+mn-ea"/>
                <a:cs typeface="+mn-cs"/>
              </a:rPr>
              <a:t>How is our community helping families and children to grow up safe, healthy, and skilled?</a:t>
            </a:r>
          </a:p>
        </p:txBody>
      </p:sp>
      <p:sp>
        <p:nvSpPr>
          <p:cNvPr id="11" name="TextBox 11"/>
          <p:cNvSpPr txBox="1"/>
          <p:nvPr/>
        </p:nvSpPr>
        <p:spPr>
          <a:xfrm>
            <a:off x="6835169" y="8181975"/>
            <a:ext cx="4867220" cy="180022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Access Unavailable</a:t>
            </a:r>
            <a:r>
              <a:rPr kumimoji="0" lang="en-US" sz="2400" b="0" i="0" u="none" strike="noStrike" kern="1200" cap="none" spc="0" normalizeH="0" baseline="0" noProof="0">
                <a:ln>
                  <a:noFill/>
                </a:ln>
                <a:solidFill>
                  <a:srgbClr val="000000"/>
                </a:solidFill>
                <a:effectLst/>
                <a:uLnTx/>
                <a:uFillTx/>
                <a:latin typeface="Heebo"/>
                <a:ea typeface="+mn-ea"/>
                <a:cs typeface="+mn-cs"/>
              </a:rPr>
              <a:t>: Childcare, Child Mental Health, Education, Mental Healthcare, Services for Children with Special Needs/Disabilities</a:t>
            </a:r>
          </a:p>
        </p:txBody>
      </p:sp>
      <p:sp>
        <p:nvSpPr>
          <p:cNvPr id="12" name="TextBox 12"/>
          <p:cNvSpPr txBox="1"/>
          <p:nvPr/>
        </p:nvSpPr>
        <p:spPr>
          <a:xfrm>
            <a:off x="12721564" y="8181975"/>
            <a:ext cx="4690294" cy="143827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Provider Caseloads Have Increased</a:t>
            </a:r>
            <a:r>
              <a:rPr kumimoji="0" lang="en-US" sz="2400" b="0" i="0" u="none" strike="noStrike" kern="1200" cap="none" spc="0" normalizeH="0" baseline="0" noProof="0">
                <a:ln>
                  <a:noFill/>
                </a:ln>
                <a:solidFill>
                  <a:srgbClr val="000000"/>
                </a:solidFill>
                <a:effectLst/>
                <a:uLnTx/>
                <a:uFillTx/>
                <a:latin typeface="Heebo"/>
                <a:ea typeface="+mn-ea"/>
                <a:cs typeface="+mn-cs"/>
              </a:rPr>
              <a:t>: Childcare/Educators, Medical Providers, Social Service Providers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16352" y="30319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475642"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57061"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232183" y="3917352"/>
            <a:ext cx="3823633" cy="3168836"/>
          </a:xfrm>
          <a:custGeom>
            <a:avLst/>
            <a:gdLst/>
            <a:ahLst/>
            <a:cxnLst/>
            <a:rect l="l" t="t" r="r" b="b"/>
            <a:pathLst>
              <a:path w="3823633" h="3168836">
                <a:moveTo>
                  <a:pt x="0" y="0"/>
                </a:moveTo>
                <a:lnTo>
                  <a:pt x="3823634" y="0"/>
                </a:lnTo>
                <a:lnTo>
                  <a:pt x="3823634" y="3168836"/>
                </a:lnTo>
                <a:lnTo>
                  <a:pt x="0" y="3168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771798" y="3917352"/>
            <a:ext cx="4058085" cy="3180524"/>
          </a:xfrm>
          <a:custGeom>
            <a:avLst/>
            <a:gdLst/>
            <a:ahLst/>
            <a:cxnLst/>
            <a:rect l="l" t="t" r="r" b="b"/>
            <a:pathLst>
              <a:path w="4058085" h="3180524">
                <a:moveTo>
                  <a:pt x="0" y="0"/>
                </a:moveTo>
                <a:lnTo>
                  <a:pt x="4058086" y="0"/>
                </a:lnTo>
                <a:lnTo>
                  <a:pt x="4058086" y="3180524"/>
                </a:lnTo>
                <a:lnTo>
                  <a:pt x="0" y="31805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27309" y="337185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122064" y="8181975"/>
            <a:ext cx="4690294" cy="107632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Providers Report Increased Referrals for Services</a:t>
            </a:r>
            <a:r>
              <a:rPr kumimoji="0" lang="en-US" sz="2400" b="0" i="0" u="none" strike="noStrike" kern="1200" cap="none" spc="0" normalizeH="0" baseline="0" noProof="0">
                <a:ln>
                  <a:noFill/>
                </a:ln>
                <a:solidFill>
                  <a:srgbClr val="000000"/>
                </a:solidFill>
                <a:effectLst/>
                <a:uLnTx/>
                <a:uFillTx/>
                <a:latin typeface="Heebo"/>
                <a:ea typeface="+mn-ea"/>
                <a:cs typeface="+mn-cs"/>
              </a:rPr>
              <a:t>: Child Development, Mental Health</a:t>
            </a:r>
          </a:p>
        </p:txBody>
      </p:sp>
      <p:sp>
        <p:nvSpPr>
          <p:cNvPr id="10" name="TextBox 10"/>
          <p:cNvSpPr txBox="1"/>
          <p:nvPr/>
        </p:nvSpPr>
        <p:spPr>
          <a:xfrm>
            <a:off x="553456" y="564972"/>
            <a:ext cx="17181087" cy="1981200"/>
          </a:xfrm>
          <a:prstGeom prst="rect">
            <a:avLst/>
          </a:prstGeom>
        </p:spPr>
        <p:txBody>
          <a:bodyPr lIns="0" tIns="0" rIns="0" bIns="0" rtlCol="0" anchor="t">
            <a:spAutoFit/>
          </a:bodyPr>
          <a:lstStyle/>
          <a:p>
            <a:pPr marL="0" marR="0" lvl="0" indent="0" algn="ctr" defTabSz="914400" rtl="0" eaLnBrk="1" fontAlgn="auto" latinLnBrk="0" hangingPunct="1">
              <a:lnSpc>
                <a:spcPts val="7800"/>
              </a:lnSpc>
              <a:spcBef>
                <a:spcPts val="0"/>
              </a:spcBef>
              <a:spcAft>
                <a:spcPts val="0"/>
              </a:spcAft>
              <a:buClrTx/>
              <a:buSzTx/>
              <a:buFontTx/>
              <a:buNone/>
              <a:tabLst/>
              <a:defRPr/>
            </a:pPr>
            <a:r>
              <a:rPr kumimoji="0" lang="en-US" sz="6500" b="0" i="0" u="none" strike="noStrike" kern="1200" cap="none" spc="0" normalizeH="0" baseline="0" noProof="0">
                <a:ln>
                  <a:noFill/>
                </a:ln>
                <a:solidFill>
                  <a:srgbClr val="63666A"/>
                </a:solidFill>
                <a:effectLst/>
                <a:uLnTx/>
                <a:uFillTx/>
                <a:latin typeface="Heebo Ultra-Bold"/>
                <a:ea typeface="+mn-ea"/>
                <a:cs typeface="+mn-cs"/>
              </a:rPr>
              <a:t>How is our community helping families and children to grow up safe, healthy, and skilled?</a:t>
            </a:r>
          </a:p>
        </p:txBody>
      </p:sp>
      <p:sp>
        <p:nvSpPr>
          <p:cNvPr id="11" name="TextBox 11"/>
          <p:cNvSpPr txBox="1"/>
          <p:nvPr/>
        </p:nvSpPr>
        <p:spPr>
          <a:xfrm>
            <a:off x="6835169" y="8181975"/>
            <a:ext cx="4867220" cy="143827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Need for Trained Professionals and Training for Professionals:</a:t>
            </a:r>
            <a:r>
              <a:rPr kumimoji="0" lang="en-US" sz="2400" b="0" i="0" u="none" strike="noStrike" kern="1200" cap="none" spc="0" normalizeH="0" baseline="0" noProof="0">
                <a:ln>
                  <a:noFill/>
                </a:ln>
                <a:solidFill>
                  <a:srgbClr val="000000"/>
                </a:solidFill>
                <a:effectLst/>
                <a:uLnTx/>
                <a:uFillTx/>
                <a:latin typeface="Heebo"/>
                <a:ea typeface="+mn-ea"/>
                <a:cs typeface="+mn-cs"/>
              </a:rPr>
              <a:t> Support Child Behavior, Medical Needs, Mental Health Needs</a:t>
            </a:r>
          </a:p>
        </p:txBody>
      </p:sp>
      <p:sp>
        <p:nvSpPr>
          <p:cNvPr id="12" name="TextBox 12"/>
          <p:cNvSpPr txBox="1"/>
          <p:nvPr/>
        </p:nvSpPr>
        <p:spPr>
          <a:xfrm>
            <a:off x="12721564" y="8181975"/>
            <a:ext cx="4690294" cy="107632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Providers Are Unaware of Community Resources for Families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16352" y="30319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475642"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57061"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7253764" y="3371850"/>
            <a:ext cx="3780472" cy="4114800"/>
          </a:xfrm>
          <a:custGeom>
            <a:avLst/>
            <a:gdLst/>
            <a:ahLst/>
            <a:cxnLst/>
            <a:rect l="l" t="t" r="r" b="b"/>
            <a:pathLst>
              <a:path w="3780472" h="4114800">
                <a:moveTo>
                  <a:pt x="0" y="0"/>
                </a:moveTo>
                <a:lnTo>
                  <a:pt x="3780472" y="0"/>
                </a:lnTo>
                <a:lnTo>
                  <a:pt x="378047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475642" y="3301911"/>
            <a:ext cx="4642934" cy="4114800"/>
          </a:xfrm>
          <a:custGeom>
            <a:avLst/>
            <a:gdLst/>
            <a:ahLst/>
            <a:cxnLst/>
            <a:rect l="l" t="t" r="r" b="b"/>
            <a:pathLst>
              <a:path w="4642934" h="4114800">
                <a:moveTo>
                  <a:pt x="0" y="0"/>
                </a:moveTo>
                <a:lnTo>
                  <a:pt x="4642934" y="0"/>
                </a:lnTo>
                <a:lnTo>
                  <a:pt x="464293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076111" y="3409817"/>
            <a:ext cx="2617196" cy="3898989"/>
          </a:xfrm>
          <a:custGeom>
            <a:avLst/>
            <a:gdLst/>
            <a:ahLst/>
            <a:cxnLst/>
            <a:rect l="l" t="t" r="r" b="b"/>
            <a:pathLst>
              <a:path w="2617196" h="3898989">
                <a:moveTo>
                  <a:pt x="0" y="0"/>
                </a:moveTo>
                <a:lnTo>
                  <a:pt x="2617196" y="0"/>
                </a:lnTo>
                <a:lnTo>
                  <a:pt x="2617196" y="3898989"/>
                </a:lnTo>
                <a:lnTo>
                  <a:pt x="0" y="3898989"/>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1122064" y="8181975"/>
            <a:ext cx="4690294" cy="143827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Need for Child Development Supports:</a:t>
            </a:r>
            <a:r>
              <a:rPr kumimoji="0" lang="en-US" sz="2400" b="0" i="0" u="none" strike="noStrike" kern="1200" cap="none" spc="0" normalizeH="0" baseline="0" noProof="0">
                <a:ln>
                  <a:noFill/>
                </a:ln>
                <a:solidFill>
                  <a:srgbClr val="000000"/>
                </a:solidFill>
                <a:effectLst/>
                <a:uLnTx/>
                <a:uFillTx/>
                <a:latin typeface="Heebo"/>
                <a:ea typeface="+mn-ea"/>
                <a:cs typeface="+mn-cs"/>
              </a:rPr>
              <a:t> Increased Access to Developmental Screenings, Training</a:t>
            </a:r>
          </a:p>
        </p:txBody>
      </p:sp>
      <p:sp>
        <p:nvSpPr>
          <p:cNvPr id="10" name="TextBox 10"/>
          <p:cNvSpPr txBox="1"/>
          <p:nvPr/>
        </p:nvSpPr>
        <p:spPr>
          <a:xfrm>
            <a:off x="553456" y="564972"/>
            <a:ext cx="17181087" cy="1981200"/>
          </a:xfrm>
          <a:prstGeom prst="rect">
            <a:avLst/>
          </a:prstGeom>
        </p:spPr>
        <p:txBody>
          <a:bodyPr lIns="0" tIns="0" rIns="0" bIns="0" rtlCol="0" anchor="t">
            <a:spAutoFit/>
          </a:bodyPr>
          <a:lstStyle/>
          <a:p>
            <a:pPr marL="0" marR="0" lvl="0" indent="0" algn="ctr" defTabSz="914400" rtl="0" eaLnBrk="1" fontAlgn="auto" latinLnBrk="0" hangingPunct="1">
              <a:lnSpc>
                <a:spcPts val="7800"/>
              </a:lnSpc>
              <a:spcBef>
                <a:spcPts val="0"/>
              </a:spcBef>
              <a:spcAft>
                <a:spcPts val="0"/>
              </a:spcAft>
              <a:buClrTx/>
              <a:buSzTx/>
              <a:buFontTx/>
              <a:buNone/>
              <a:tabLst/>
              <a:defRPr/>
            </a:pPr>
            <a:r>
              <a:rPr kumimoji="0" lang="en-US" sz="6500" b="0" i="0" u="none" strike="noStrike" kern="1200" cap="none" spc="0" normalizeH="0" baseline="0" noProof="0">
                <a:ln>
                  <a:noFill/>
                </a:ln>
                <a:solidFill>
                  <a:srgbClr val="63666A"/>
                </a:solidFill>
                <a:effectLst/>
                <a:uLnTx/>
                <a:uFillTx/>
                <a:latin typeface="Heebo Ultra-Bold"/>
                <a:ea typeface="+mn-ea"/>
                <a:cs typeface="+mn-cs"/>
              </a:rPr>
              <a:t>How is our community helping families and children to grow up safe, healthy, and skilled?</a:t>
            </a:r>
          </a:p>
        </p:txBody>
      </p:sp>
      <p:sp>
        <p:nvSpPr>
          <p:cNvPr id="11" name="TextBox 11"/>
          <p:cNvSpPr txBox="1"/>
          <p:nvPr/>
        </p:nvSpPr>
        <p:spPr>
          <a:xfrm>
            <a:off x="6833351" y="8181975"/>
            <a:ext cx="4867220" cy="107632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Awareness Campaigns Needed:</a:t>
            </a:r>
            <a:r>
              <a:rPr kumimoji="0" lang="en-US" sz="2400" b="0" i="0" u="none" strike="noStrike" kern="1200" cap="none" spc="0" normalizeH="0" baseline="0" noProof="0">
                <a:ln>
                  <a:noFill/>
                </a:ln>
                <a:solidFill>
                  <a:srgbClr val="000000"/>
                </a:solidFill>
                <a:effectLst/>
                <a:uLnTx/>
                <a:uFillTx/>
                <a:latin typeface="Heebo"/>
                <a:ea typeface="+mn-ea"/>
                <a:cs typeface="+mn-cs"/>
              </a:rPr>
              <a:t> Child Development, Parenting Practices, and Family Needs </a:t>
            </a:r>
          </a:p>
        </p:txBody>
      </p:sp>
      <p:sp>
        <p:nvSpPr>
          <p:cNvPr id="12" name="TextBox 12"/>
          <p:cNvSpPr txBox="1"/>
          <p:nvPr/>
        </p:nvSpPr>
        <p:spPr>
          <a:xfrm>
            <a:off x="12719746" y="8181975"/>
            <a:ext cx="4690294" cy="1438275"/>
          </a:xfrm>
          <a:prstGeom prst="rect">
            <a:avLst/>
          </a:prstGeom>
        </p:spPr>
        <p:txBody>
          <a:bodyPr lIns="0" tIns="0" rIns="0" bIns="0" rtlCol="0" anchor="t">
            <a:spAutoFit/>
          </a:bodyPr>
          <a:lstStyle/>
          <a:p>
            <a:pPr marL="0" marR="0" lvl="0" indent="0" algn="ctr" defTabSz="914400" rtl="0" eaLnBrk="1" fontAlgn="auto" latinLnBrk="0" hangingPunct="1">
              <a:lnSpc>
                <a:spcPts val="2879"/>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Heebo Bold"/>
                <a:ea typeface="+mn-ea"/>
                <a:cs typeface="+mn-cs"/>
              </a:rPr>
              <a:t>Resources are Needed: </a:t>
            </a:r>
            <a:r>
              <a:rPr kumimoji="0" lang="en-US" sz="2400" b="0" i="0" u="none" strike="noStrike" kern="1200" cap="none" spc="0" normalizeH="0" baseline="0" noProof="0">
                <a:ln>
                  <a:noFill/>
                </a:ln>
                <a:solidFill>
                  <a:srgbClr val="000000"/>
                </a:solidFill>
                <a:effectLst/>
                <a:uLnTx/>
                <a:uFillTx/>
                <a:latin typeface="Heebo"/>
                <a:ea typeface="+mn-ea"/>
                <a:cs typeface="+mn-cs"/>
              </a:rPr>
              <a:t>Mitigate Social Benefits Cliff, Provide Access to Socialization for Children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0A8A-E60D-690F-7E7E-9ACA303F450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EDD5DE-120F-E5D6-C422-3C62F3842767}"/>
              </a:ext>
            </a:extLst>
          </p:cNvPr>
          <p:cNvSpPr/>
          <p:nvPr/>
        </p:nvSpPr>
        <p:spPr>
          <a:xfrm>
            <a:off x="56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B869453-F79C-D5AD-918A-9EA36382C630}"/>
              </a:ext>
            </a:extLst>
          </p:cNvPr>
          <p:cNvSpPr/>
          <p:nvPr/>
        </p:nvSpPr>
        <p:spPr>
          <a:xfrm>
            <a:off x="11348633" y="1714500"/>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1609DE4-F783-37E7-D3F3-7CD222AC821F}"/>
              </a:ext>
            </a:extLst>
          </p:cNvPr>
          <p:cNvSpPr/>
          <p:nvPr/>
        </p:nvSpPr>
        <p:spPr>
          <a:xfrm>
            <a:off x="957061" y="26890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7A1CCF8E-1B10-09DF-8A4E-1282D1FD3107}"/>
              </a:ext>
            </a:extLst>
          </p:cNvPr>
          <p:cNvSpPr/>
          <p:nvPr/>
        </p:nvSpPr>
        <p:spPr>
          <a:xfrm>
            <a:off x="11513508" y="2689047"/>
            <a:ext cx="4635831" cy="3000749"/>
          </a:xfrm>
          <a:custGeom>
            <a:avLst/>
            <a:gdLst/>
            <a:ahLst/>
            <a:cxnLst/>
            <a:rect l="l" t="t" r="r" b="b"/>
            <a:pathLst>
              <a:path w="4635831" h="3000749">
                <a:moveTo>
                  <a:pt x="0" y="0"/>
                </a:moveTo>
                <a:lnTo>
                  <a:pt x="4635831" y="0"/>
                </a:lnTo>
                <a:lnTo>
                  <a:pt x="4635831" y="3000749"/>
                </a:lnTo>
                <a:lnTo>
                  <a:pt x="0" y="3000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5C75ADF7-CC49-77D6-C41A-8CEB620DE124}"/>
              </a:ext>
            </a:extLst>
          </p:cNvPr>
          <p:cNvSpPr/>
          <p:nvPr/>
        </p:nvSpPr>
        <p:spPr>
          <a:xfrm>
            <a:off x="2227422" y="3028950"/>
            <a:ext cx="2314575" cy="4114800"/>
          </a:xfrm>
          <a:custGeom>
            <a:avLst/>
            <a:gdLst/>
            <a:ahLst/>
            <a:cxnLst/>
            <a:rect l="l" t="t" r="r" b="b"/>
            <a:pathLst>
              <a:path w="2314575" h="4114800">
                <a:moveTo>
                  <a:pt x="0" y="0"/>
                </a:moveTo>
                <a:lnTo>
                  <a:pt x="2314575" y="0"/>
                </a:lnTo>
                <a:lnTo>
                  <a:pt x="231457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5B89312A-ECC7-3987-C065-B4DDEB0246E3}"/>
              </a:ext>
            </a:extLst>
          </p:cNvPr>
          <p:cNvSpPr txBox="1"/>
          <p:nvPr/>
        </p:nvSpPr>
        <p:spPr>
          <a:xfrm>
            <a:off x="2084070" y="460197"/>
            <a:ext cx="14119860" cy="1104148"/>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63666A"/>
                </a:solidFill>
                <a:effectLst/>
                <a:uLnTx/>
                <a:uFillTx/>
                <a:latin typeface="Heebo Ultra-Bold"/>
                <a:ea typeface="+mn-ea"/>
                <a:cs typeface="+mn-cs"/>
              </a:rPr>
              <a:t>Engaging Communities</a:t>
            </a:r>
          </a:p>
        </p:txBody>
      </p:sp>
      <p:sp>
        <p:nvSpPr>
          <p:cNvPr id="10" name="TextBox 10">
            <a:extLst>
              <a:ext uri="{FF2B5EF4-FFF2-40B4-BE49-F238E27FC236}">
                <a16:creationId xmlns:a16="http://schemas.microsoft.com/office/drawing/2014/main" id="{9538D23D-D6CD-78F3-4DAE-BC80E528EF0C}"/>
              </a:ext>
            </a:extLst>
          </p:cNvPr>
          <p:cNvSpPr txBox="1"/>
          <p:nvPr/>
        </p:nvSpPr>
        <p:spPr>
          <a:xfrm>
            <a:off x="11201400" y="6722943"/>
            <a:ext cx="5523088" cy="1769715"/>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dirty="0">
                <a:ln>
                  <a:noFill/>
                </a:ln>
                <a:solidFill>
                  <a:srgbClr val="000000"/>
                </a:solidFill>
                <a:effectLst/>
                <a:uLnTx/>
                <a:uFillTx/>
                <a:latin typeface="Heebo"/>
                <a:ea typeface="+mn-ea"/>
                <a:cs typeface="+mn-cs"/>
              </a:rPr>
              <a:t>Focus Group Participants </a:t>
            </a:r>
          </a:p>
          <a:p>
            <a:pPr marL="0" marR="0" lvl="0" indent="0" algn="ctr" defTabSz="914400" rtl="0" eaLnBrk="1" fontAlgn="auto" latinLnBrk="0" hangingPunct="1">
              <a:lnSpc>
                <a:spcPts val="4559"/>
              </a:lnSpc>
              <a:spcBef>
                <a:spcPts val="0"/>
              </a:spcBef>
              <a:spcAft>
                <a:spcPts val="0"/>
              </a:spcAft>
              <a:buClrTx/>
              <a:buSzTx/>
              <a:buFontTx/>
              <a:buNone/>
              <a:tabLst/>
              <a:defRPr/>
            </a:pPr>
            <a:r>
              <a:rPr lang="en-US" sz="3799" dirty="0">
                <a:solidFill>
                  <a:srgbClr val="000000"/>
                </a:solidFill>
                <a:latin typeface="Heebo"/>
              </a:rPr>
              <a:t>Conducting now </a:t>
            </a:r>
          </a:p>
          <a:p>
            <a:pPr marL="0" marR="0" lvl="0" indent="0" algn="ctr" defTabSz="914400" rtl="0" eaLnBrk="1" fontAlgn="auto" latinLnBrk="0" hangingPunct="1">
              <a:lnSpc>
                <a:spcPts val="4559"/>
              </a:lnSpc>
              <a:spcBef>
                <a:spcPts val="0"/>
              </a:spcBef>
              <a:spcAft>
                <a:spcPts val="0"/>
              </a:spcAft>
              <a:buClrTx/>
              <a:buSzTx/>
              <a:buFontTx/>
              <a:buNone/>
              <a:tabLst/>
              <a:defRPr/>
            </a:pPr>
            <a:r>
              <a:rPr lang="en-US" sz="3799" dirty="0">
                <a:solidFill>
                  <a:srgbClr val="000000"/>
                </a:solidFill>
                <a:latin typeface="Heebo"/>
              </a:rPr>
              <a:t>With existing FRCs </a:t>
            </a:r>
            <a:endParaRPr kumimoji="0" lang="en-US" sz="3799" b="0" i="0" u="none" strike="noStrike" kern="1200" cap="none" spc="0" normalizeH="0" baseline="0" noProof="0" dirty="0">
              <a:ln>
                <a:noFill/>
              </a:ln>
              <a:solidFill>
                <a:srgbClr val="000000"/>
              </a:solidFill>
              <a:effectLst/>
              <a:uLnTx/>
              <a:uFillTx/>
              <a:latin typeface="Heebo"/>
              <a:ea typeface="+mn-ea"/>
              <a:cs typeface="+mn-cs"/>
            </a:endParaRPr>
          </a:p>
        </p:txBody>
      </p:sp>
      <p:sp>
        <p:nvSpPr>
          <p:cNvPr id="12" name="TextBox 12">
            <a:extLst>
              <a:ext uri="{FF2B5EF4-FFF2-40B4-BE49-F238E27FC236}">
                <a16:creationId xmlns:a16="http://schemas.microsoft.com/office/drawing/2014/main" id="{1E109433-EECD-97E9-86CC-315BCB52D5F4}"/>
              </a:ext>
            </a:extLst>
          </p:cNvPr>
          <p:cNvSpPr txBox="1"/>
          <p:nvPr/>
        </p:nvSpPr>
        <p:spPr>
          <a:xfrm>
            <a:off x="1154107" y="7810500"/>
            <a:ext cx="4461204" cy="1179810"/>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dirty="0">
                <a:ln>
                  <a:noFill/>
                </a:ln>
                <a:solidFill>
                  <a:srgbClr val="000000"/>
                </a:solidFill>
                <a:effectLst/>
                <a:uLnTx/>
                <a:uFillTx/>
                <a:latin typeface="Heebo"/>
                <a:ea typeface="+mn-ea"/>
                <a:cs typeface="+mn-cs"/>
              </a:rPr>
              <a:t>Survey Respondents</a:t>
            </a:r>
          </a:p>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dirty="0">
                <a:ln>
                  <a:noFill/>
                </a:ln>
                <a:solidFill>
                  <a:srgbClr val="000000"/>
                </a:solidFill>
                <a:effectLst/>
                <a:uLnTx/>
                <a:uFillTx/>
                <a:latin typeface="Heebo"/>
                <a:ea typeface="+mn-ea"/>
                <a:cs typeface="+mn-cs"/>
              </a:rPr>
              <a:t>N=1414</a:t>
            </a:r>
          </a:p>
        </p:txBody>
      </p:sp>
      <p:sp>
        <p:nvSpPr>
          <p:cNvPr id="14" name="TextBox 13">
            <a:extLst>
              <a:ext uri="{FF2B5EF4-FFF2-40B4-BE49-F238E27FC236}">
                <a16:creationId xmlns:a16="http://schemas.microsoft.com/office/drawing/2014/main" id="{45DB737A-F114-C277-BB78-AB116396032C}"/>
              </a:ext>
            </a:extLst>
          </p:cNvPr>
          <p:cNvSpPr txBox="1"/>
          <p:nvPr/>
        </p:nvSpPr>
        <p:spPr>
          <a:xfrm>
            <a:off x="5257800" y="1943100"/>
            <a:ext cx="6090833" cy="830997"/>
          </a:xfrm>
          <a:prstGeom prst="rect">
            <a:avLst/>
          </a:prstGeom>
          <a:noFill/>
        </p:spPr>
        <p:txBody>
          <a:bodyPr wrap="square" rtlCol="0">
            <a:spAutoFit/>
          </a:bodyPr>
          <a:lstStyle/>
          <a:p>
            <a:pPr algn="ctr"/>
            <a:r>
              <a:rPr lang="en-US" sz="4800" b="1" dirty="0"/>
              <a:t>9 Counties Surveyed </a:t>
            </a:r>
          </a:p>
        </p:txBody>
      </p:sp>
      <p:sp>
        <p:nvSpPr>
          <p:cNvPr id="15" name="TextBox 14">
            <a:extLst>
              <a:ext uri="{FF2B5EF4-FFF2-40B4-BE49-F238E27FC236}">
                <a16:creationId xmlns:a16="http://schemas.microsoft.com/office/drawing/2014/main" id="{D1F415B5-6B1E-B0F8-B173-7CC25233842D}"/>
              </a:ext>
            </a:extLst>
          </p:cNvPr>
          <p:cNvSpPr txBox="1"/>
          <p:nvPr/>
        </p:nvSpPr>
        <p:spPr>
          <a:xfrm>
            <a:off x="6763730" y="3455858"/>
            <a:ext cx="2989869" cy="5078313"/>
          </a:xfrm>
          <a:prstGeom prst="rect">
            <a:avLst/>
          </a:prstGeom>
          <a:noFill/>
        </p:spPr>
        <p:txBody>
          <a:bodyPr wrap="square" rtlCol="0">
            <a:spAutoFit/>
          </a:bodyPr>
          <a:lstStyle/>
          <a:p>
            <a:pPr algn="ctr"/>
            <a:r>
              <a:rPr lang="en-US" sz="3600" dirty="0"/>
              <a:t>Washington</a:t>
            </a:r>
          </a:p>
          <a:p>
            <a:pPr algn="ctr"/>
            <a:r>
              <a:rPr lang="en-US" sz="3600" dirty="0"/>
              <a:t>Jackson</a:t>
            </a:r>
          </a:p>
          <a:p>
            <a:pPr algn="ctr"/>
            <a:r>
              <a:rPr lang="en-US" sz="3600" dirty="0"/>
              <a:t>Bryan</a:t>
            </a:r>
          </a:p>
          <a:p>
            <a:pPr algn="ctr"/>
            <a:r>
              <a:rPr lang="en-US" sz="3600" dirty="0"/>
              <a:t>Muskogee</a:t>
            </a:r>
          </a:p>
          <a:p>
            <a:pPr algn="ctr"/>
            <a:r>
              <a:rPr lang="en-US" sz="3600" dirty="0"/>
              <a:t>Grady</a:t>
            </a:r>
          </a:p>
          <a:p>
            <a:pPr algn="ctr"/>
            <a:r>
              <a:rPr lang="en-US" sz="3600" dirty="0"/>
              <a:t>Pontotoc</a:t>
            </a:r>
          </a:p>
          <a:p>
            <a:pPr algn="ctr"/>
            <a:r>
              <a:rPr lang="en-US" sz="3600" dirty="0"/>
              <a:t>LeFlore</a:t>
            </a:r>
          </a:p>
          <a:p>
            <a:pPr algn="ctr"/>
            <a:r>
              <a:rPr lang="en-US" sz="3600" dirty="0"/>
              <a:t>Comanche</a:t>
            </a:r>
          </a:p>
          <a:p>
            <a:pPr algn="ctr"/>
            <a:r>
              <a:rPr lang="en-US" sz="3600" dirty="0"/>
              <a:t>Logan </a:t>
            </a:r>
          </a:p>
        </p:txBody>
      </p:sp>
    </p:spTree>
    <p:extLst>
      <p:ext uri="{BB962C8B-B14F-4D97-AF65-F5344CB8AC3E}">
        <p14:creationId xmlns:p14="http://schemas.microsoft.com/office/powerpoint/2010/main" val="132105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FE072E-2503-5ECC-421E-5D5FB0308D7E}"/>
              </a:ext>
            </a:extLst>
          </p:cNvPr>
          <p:cNvPicPr>
            <a:picLocks noChangeAspect="1"/>
          </p:cNvPicPr>
          <p:nvPr/>
        </p:nvPicPr>
        <p:blipFill>
          <a:blip r:embed="rId2"/>
          <a:stretch>
            <a:fillRect/>
          </a:stretch>
        </p:blipFill>
        <p:spPr>
          <a:xfrm>
            <a:off x="2708" y="0"/>
            <a:ext cx="18282583" cy="10287000"/>
          </a:xfrm>
          <a:prstGeom prst="rect">
            <a:avLst/>
          </a:prstGeom>
        </p:spPr>
      </p:pic>
      <p:pic>
        <p:nvPicPr>
          <p:cNvPr id="6" name="Picture 5">
            <a:extLst>
              <a:ext uri="{FF2B5EF4-FFF2-40B4-BE49-F238E27FC236}">
                <a16:creationId xmlns:a16="http://schemas.microsoft.com/office/drawing/2014/main" id="{4DA7DA01-0D3E-4159-E668-64C899AD090F}"/>
              </a:ext>
            </a:extLst>
          </p:cNvPr>
          <p:cNvPicPr>
            <a:picLocks noChangeAspect="1"/>
          </p:cNvPicPr>
          <p:nvPr/>
        </p:nvPicPr>
        <p:blipFill>
          <a:blip r:embed="rId3"/>
          <a:stretch>
            <a:fillRect/>
          </a:stretch>
        </p:blipFill>
        <p:spPr>
          <a:xfrm>
            <a:off x="1306932" y="1409700"/>
            <a:ext cx="14759735" cy="7010400"/>
          </a:xfrm>
          <a:prstGeom prst="rect">
            <a:avLst/>
          </a:prstGeom>
        </p:spPr>
      </p:pic>
      <p:pic>
        <p:nvPicPr>
          <p:cNvPr id="8" name="Graphic 7" descr="Question Mark with solid fill">
            <a:extLst>
              <a:ext uri="{FF2B5EF4-FFF2-40B4-BE49-F238E27FC236}">
                <a16:creationId xmlns:a16="http://schemas.microsoft.com/office/drawing/2014/main" id="{4BA7FF53-32DC-1CDA-8CC2-C86880F21C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86799" y="5829300"/>
            <a:ext cx="914400" cy="914400"/>
          </a:xfrm>
          <a:prstGeom prst="rect">
            <a:avLst/>
          </a:prstGeom>
        </p:spPr>
      </p:pic>
      <p:pic>
        <p:nvPicPr>
          <p:cNvPr id="9" name="Picture 8">
            <a:extLst>
              <a:ext uri="{FF2B5EF4-FFF2-40B4-BE49-F238E27FC236}">
                <a16:creationId xmlns:a16="http://schemas.microsoft.com/office/drawing/2014/main" id="{E6BADEA3-58B4-80E4-7DE0-F03325C3B30E}"/>
              </a:ext>
            </a:extLst>
          </p:cNvPr>
          <p:cNvPicPr>
            <a:picLocks noChangeAspect="1"/>
          </p:cNvPicPr>
          <p:nvPr/>
        </p:nvPicPr>
        <p:blipFill>
          <a:blip r:embed="rId6"/>
          <a:stretch>
            <a:fillRect/>
          </a:stretch>
        </p:blipFill>
        <p:spPr>
          <a:xfrm>
            <a:off x="10439400" y="3314700"/>
            <a:ext cx="914479" cy="914479"/>
          </a:xfrm>
          <a:prstGeom prst="rect">
            <a:avLst/>
          </a:prstGeom>
        </p:spPr>
      </p:pic>
      <p:pic>
        <p:nvPicPr>
          <p:cNvPr id="10" name="Picture 9">
            <a:extLst>
              <a:ext uri="{FF2B5EF4-FFF2-40B4-BE49-F238E27FC236}">
                <a16:creationId xmlns:a16="http://schemas.microsoft.com/office/drawing/2014/main" id="{09367358-845D-6EDF-F909-09401F148556}"/>
              </a:ext>
            </a:extLst>
          </p:cNvPr>
          <p:cNvPicPr>
            <a:picLocks noChangeAspect="1"/>
          </p:cNvPicPr>
          <p:nvPr/>
        </p:nvPicPr>
        <p:blipFill>
          <a:blip r:embed="rId6"/>
          <a:stretch>
            <a:fillRect/>
          </a:stretch>
        </p:blipFill>
        <p:spPr>
          <a:xfrm>
            <a:off x="13106400" y="1714500"/>
            <a:ext cx="914479" cy="914479"/>
          </a:xfrm>
          <a:prstGeom prst="rect">
            <a:avLst/>
          </a:prstGeom>
        </p:spPr>
      </p:pic>
      <p:pic>
        <p:nvPicPr>
          <p:cNvPr id="11" name="Picture 10">
            <a:extLst>
              <a:ext uri="{FF2B5EF4-FFF2-40B4-BE49-F238E27FC236}">
                <a16:creationId xmlns:a16="http://schemas.microsoft.com/office/drawing/2014/main" id="{2EE087E3-DD3C-EAD6-4DE8-66F117C1EFE5}"/>
              </a:ext>
            </a:extLst>
          </p:cNvPr>
          <p:cNvPicPr>
            <a:picLocks noChangeAspect="1"/>
          </p:cNvPicPr>
          <p:nvPr/>
        </p:nvPicPr>
        <p:blipFill>
          <a:blip r:embed="rId6"/>
          <a:stretch>
            <a:fillRect/>
          </a:stretch>
        </p:blipFill>
        <p:spPr>
          <a:xfrm>
            <a:off x="7010400" y="5829300"/>
            <a:ext cx="914479" cy="914479"/>
          </a:xfrm>
          <a:prstGeom prst="rect">
            <a:avLst/>
          </a:prstGeom>
        </p:spPr>
      </p:pic>
      <p:pic>
        <p:nvPicPr>
          <p:cNvPr id="12" name="Picture 11">
            <a:extLst>
              <a:ext uri="{FF2B5EF4-FFF2-40B4-BE49-F238E27FC236}">
                <a16:creationId xmlns:a16="http://schemas.microsoft.com/office/drawing/2014/main" id="{D0C52A81-2948-33BE-578E-6EC6ECC2AF5A}"/>
              </a:ext>
            </a:extLst>
          </p:cNvPr>
          <p:cNvPicPr>
            <a:picLocks noChangeAspect="1"/>
          </p:cNvPicPr>
          <p:nvPr/>
        </p:nvPicPr>
        <p:blipFill>
          <a:blip r:embed="rId6"/>
          <a:stretch>
            <a:fillRect/>
          </a:stretch>
        </p:blipFill>
        <p:spPr>
          <a:xfrm>
            <a:off x="12420600" y="7353300"/>
            <a:ext cx="914479" cy="914479"/>
          </a:xfrm>
          <a:prstGeom prst="rect">
            <a:avLst/>
          </a:prstGeom>
        </p:spPr>
      </p:pic>
      <p:pic>
        <p:nvPicPr>
          <p:cNvPr id="13" name="Picture 12">
            <a:extLst>
              <a:ext uri="{FF2B5EF4-FFF2-40B4-BE49-F238E27FC236}">
                <a16:creationId xmlns:a16="http://schemas.microsoft.com/office/drawing/2014/main" id="{B6548EDE-0450-30ED-5CE5-59FFFB110375}"/>
              </a:ext>
            </a:extLst>
          </p:cNvPr>
          <p:cNvPicPr>
            <a:picLocks noChangeAspect="1"/>
          </p:cNvPicPr>
          <p:nvPr/>
        </p:nvPicPr>
        <p:blipFill>
          <a:blip r:embed="rId6"/>
          <a:stretch>
            <a:fillRect/>
          </a:stretch>
        </p:blipFill>
        <p:spPr>
          <a:xfrm>
            <a:off x="14173200" y="3906593"/>
            <a:ext cx="914479" cy="914479"/>
          </a:xfrm>
          <a:prstGeom prst="rect">
            <a:avLst/>
          </a:prstGeom>
        </p:spPr>
      </p:pic>
      <p:pic>
        <p:nvPicPr>
          <p:cNvPr id="14" name="Picture 13">
            <a:extLst>
              <a:ext uri="{FF2B5EF4-FFF2-40B4-BE49-F238E27FC236}">
                <a16:creationId xmlns:a16="http://schemas.microsoft.com/office/drawing/2014/main" id="{6D50D37B-3FD2-B59C-AF6B-46B51DC5884E}"/>
              </a:ext>
            </a:extLst>
          </p:cNvPr>
          <p:cNvPicPr>
            <a:picLocks noChangeAspect="1"/>
          </p:cNvPicPr>
          <p:nvPr/>
        </p:nvPicPr>
        <p:blipFill>
          <a:blip r:embed="rId6"/>
          <a:stretch>
            <a:fillRect/>
          </a:stretch>
        </p:blipFill>
        <p:spPr>
          <a:xfrm>
            <a:off x="9601199" y="5181639"/>
            <a:ext cx="914479" cy="914479"/>
          </a:xfrm>
          <a:prstGeom prst="rect">
            <a:avLst/>
          </a:prstGeom>
        </p:spPr>
      </p:pic>
      <p:pic>
        <p:nvPicPr>
          <p:cNvPr id="15" name="Picture 14">
            <a:extLst>
              <a:ext uri="{FF2B5EF4-FFF2-40B4-BE49-F238E27FC236}">
                <a16:creationId xmlns:a16="http://schemas.microsoft.com/office/drawing/2014/main" id="{572E4C2D-9730-C951-C66F-2621B91D8B0B}"/>
              </a:ext>
            </a:extLst>
          </p:cNvPr>
          <p:cNvPicPr>
            <a:picLocks noChangeAspect="1"/>
          </p:cNvPicPr>
          <p:nvPr/>
        </p:nvPicPr>
        <p:blipFill>
          <a:blip r:embed="rId6"/>
          <a:stretch>
            <a:fillRect/>
          </a:stretch>
        </p:blipFill>
        <p:spPr>
          <a:xfrm>
            <a:off x="15113440" y="5523932"/>
            <a:ext cx="914479" cy="914479"/>
          </a:xfrm>
          <a:prstGeom prst="rect">
            <a:avLst/>
          </a:prstGeom>
        </p:spPr>
      </p:pic>
      <p:pic>
        <p:nvPicPr>
          <p:cNvPr id="18" name="Picture 17">
            <a:extLst>
              <a:ext uri="{FF2B5EF4-FFF2-40B4-BE49-F238E27FC236}">
                <a16:creationId xmlns:a16="http://schemas.microsoft.com/office/drawing/2014/main" id="{77426D58-231F-774F-FFCA-87E583A07860}"/>
              </a:ext>
            </a:extLst>
          </p:cNvPr>
          <p:cNvPicPr>
            <a:picLocks noChangeAspect="1"/>
          </p:cNvPicPr>
          <p:nvPr/>
        </p:nvPicPr>
        <p:blipFill>
          <a:blip r:embed="rId6"/>
          <a:stretch>
            <a:fillRect/>
          </a:stretch>
        </p:blipFill>
        <p:spPr>
          <a:xfrm>
            <a:off x="11734758" y="5733971"/>
            <a:ext cx="914479" cy="914479"/>
          </a:xfrm>
          <a:prstGeom prst="rect">
            <a:avLst/>
          </a:prstGeom>
        </p:spPr>
      </p:pic>
      <p:sp>
        <p:nvSpPr>
          <p:cNvPr id="19" name="TextBox 18">
            <a:extLst>
              <a:ext uri="{FF2B5EF4-FFF2-40B4-BE49-F238E27FC236}">
                <a16:creationId xmlns:a16="http://schemas.microsoft.com/office/drawing/2014/main" id="{801BF3D4-14F4-74E8-B9EE-6FCF52800BB9}"/>
              </a:ext>
            </a:extLst>
          </p:cNvPr>
          <p:cNvSpPr txBox="1"/>
          <p:nvPr/>
        </p:nvSpPr>
        <p:spPr>
          <a:xfrm>
            <a:off x="1600200" y="8877300"/>
            <a:ext cx="14935200" cy="646331"/>
          </a:xfrm>
          <a:prstGeom prst="rect">
            <a:avLst/>
          </a:prstGeom>
          <a:noFill/>
        </p:spPr>
        <p:txBody>
          <a:bodyPr wrap="square" rtlCol="0">
            <a:spAutoFit/>
          </a:bodyPr>
          <a:lstStyle/>
          <a:p>
            <a:pPr algn="ctr"/>
            <a:r>
              <a:rPr lang="en-US" sz="3600" b="1" dirty="0"/>
              <a:t>5 minutes survey deployed at community events. </a:t>
            </a:r>
          </a:p>
        </p:txBody>
      </p:sp>
    </p:spTree>
    <p:extLst>
      <p:ext uri="{BB962C8B-B14F-4D97-AF65-F5344CB8AC3E}">
        <p14:creationId xmlns:p14="http://schemas.microsoft.com/office/powerpoint/2010/main" val="1088926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endParaRPr lang="en-US"/>
          </a:p>
        </p:txBody>
      </p:sp>
      <p:sp>
        <p:nvSpPr>
          <p:cNvPr id="3" name="TextBox 3"/>
          <p:cNvSpPr txBox="1"/>
          <p:nvPr/>
        </p:nvSpPr>
        <p:spPr>
          <a:xfrm>
            <a:off x="553456" y="989408"/>
            <a:ext cx="17181087" cy="7324725"/>
          </a:xfrm>
          <a:prstGeom prst="rect">
            <a:avLst/>
          </a:prstGeom>
        </p:spPr>
        <p:txBody>
          <a:bodyPr lIns="0" tIns="0" rIns="0" bIns="0" rtlCol="0" anchor="t">
            <a:spAutoFit/>
          </a:bodyPr>
          <a:lstStyle/>
          <a:p>
            <a:pPr algn="ctr">
              <a:lnSpc>
                <a:spcPts val="14400"/>
              </a:lnSpc>
            </a:pPr>
            <a:r>
              <a:rPr lang="en-US" sz="12000">
                <a:solidFill>
                  <a:srgbClr val="63666A"/>
                </a:solidFill>
                <a:latin typeface="Heebo Ultra-Bold"/>
              </a:rPr>
              <a:t>What are the next steps that should be taken by and within Oklahoma communities?</a:t>
            </a:r>
          </a:p>
        </p:txBody>
      </p:sp>
      <p:sp>
        <p:nvSpPr>
          <p:cNvPr id="4" name="TextBox 4"/>
          <p:cNvSpPr txBox="1"/>
          <p:nvPr/>
        </p:nvSpPr>
        <p:spPr>
          <a:xfrm>
            <a:off x="832232" y="8517010"/>
            <a:ext cx="17181087" cy="485775"/>
          </a:xfrm>
          <a:prstGeom prst="rect">
            <a:avLst/>
          </a:prstGeom>
        </p:spPr>
        <p:txBody>
          <a:bodyPr lIns="0" tIns="0" rIns="0" bIns="0" rtlCol="0" anchor="t">
            <a:spAutoFit/>
          </a:bodyPr>
          <a:lstStyle/>
          <a:p>
            <a:pPr algn="ctr">
              <a:lnSpc>
                <a:spcPts val="3840"/>
              </a:lnSpc>
            </a:pPr>
            <a:r>
              <a:rPr lang="en-US" sz="3200">
                <a:solidFill>
                  <a:srgbClr val="63666A"/>
                </a:solidFill>
                <a:latin typeface="Heebo Ultra-Bold"/>
              </a:rPr>
              <a:t>As informed by Community Contractors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F730A9-CBA9-344C-0124-AAD72E2AED12}"/>
              </a:ext>
            </a:extLst>
          </p:cNvPr>
          <p:cNvPicPr>
            <a:picLocks noChangeAspect="1"/>
          </p:cNvPicPr>
          <p:nvPr/>
        </p:nvPicPr>
        <p:blipFill>
          <a:blip r:embed="rId2"/>
          <a:stretch>
            <a:fillRect/>
          </a:stretch>
        </p:blipFill>
        <p:spPr>
          <a:xfrm>
            <a:off x="5755" y="0"/>
            <a:ext cx="18276489" cy="10287000"/>
          </a:xfrm>
          <a:prstGeom prst="rect">
            <a:avLst/>
          </a:prstGeom>
        </p:spPr>
      </p:pic>
      <p:pic>
        <p:nvPicPr>
          <p:cNvPr id="3" name="Picture 2">
            <a:extLst>
              <a:ext uri="{FF2B5EF4-FFF2-40B4-BE49-F238E27FC236}">
                <a16:creationId xmlns:a16="http://schemas.microsoft.com/office/drawing/2014/main" id="{FA4DEC88-D191-2A54-F1F6-8FF59302A571}"/>
              </a:ext>
            </a:extLst>
          </p:cNvPr>
          <p:cNvPicPr>
            <a:picLocks noChangeAspect="1"/>
          </p:cNvPicPr>
          <p:nvPr/>
        </p:nvPicPr>
        <p:blipFill>
          <a:blip r:embed="rId3"/>
          <a:stretch>
            <a:fillRect/>
          </a:stretch>
        </p:blipFill>
        <p:spPr>
          <a:xfrm>
            <a:off x="1219201" y="2552700"/>
            <a:ext cx="15383431" cy="5029200"/>
          </a:xfrm>
          <a:prstGeom prst="rect">
            <a:avLst/>
          </a:prstGeom>
        </p:spPr>
      </p:pic>
    </p:spTree>
    <p:extLst>
      <p:ext uri="{BB962C8B-B14F-4D97-AF65-F5344CB8AC3E}">
        <p14:creationId xmlns:p14="http://schemas.microsoft.com/office/powerpoint/2010/main" val="183254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F694B-E301-A7F2-F5BC-D40E1953F9A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568140-18F0-1F97-FCCE-56D16D91365A}"/>
              </a:ext>
            </a:extLst>
          </p:cNvPr>
          <p:cNvPicPr>
            <a:picLocks noChangeAspect="1"/>
          </p:cNvPicPr>
          <p:nvPr/>
        </p:nvPicPr>
        <p:blipFill>
          <a:blip r:embed="rId2"/>
          <a:stretch>
            <a:fillRect/>
          </a:stretch>
        </p:blipFill>
        <p:spPr>
          <a:xfrm>
            <a:off x="5755" y="0"/>
            <a:ext cx="18276489" cy="10287000"/>
          </a:xfrm>
          <a:prstGeom prst="rect">
            <a:avLst/>
          </a:prstGeom>
        </p:spPr>
      </p:pic>
      <p:pic>
        <p:nvPicPr>
          <p:cNvPr id="5" name="Picture 4">
            <a:extLst>
              <a:ext uri="{FF2B5EF4-FFF2-40B4-BE49-F238E27FC236}">
                <a16:creationId xmlns:a16="http://schemas.microsoft.com/office/drawing/2014/main" id="{1B90C3AB-5361-2690-7AA0-FF912F603C66}"/>
              </a:ext>
            </a:extLst>
          </p:cNvPr>
          <p:cNvPicPr>
            <a:picLocks noChangeAspect="1"/>
          </p:cNvPicPr>
          <p:nvPr/>
        </p:nvPicPr>
        <p:blipFill>
          <a:blip r:embed="rId3"/>
          <a:stretch>
            <a:fillRect/>
          </a:stretch>
        </p:blipFill>
        <p:spPr>
          <a:xfrm>
            <a:off x="684795" y="2476500"/>
            <a:ext cx="15951643" cy="5029199"/>
          </a:xfrm>
          <a:prstGeom prst="rect">
            <a:avLst/>
          </a:prstGeom>
        </p:spPr>
      </p:pic>
    </p:spTree>
    <p:extLst>
      <p:ext uri="{BB962C8B-B14F-4D97-AF65-F5344CB8AC3E}">
        <p14:creationId xmlns:p14="http://schemas.microsoft.com/office/powerpoint/2010/main" val="250015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D91D76-C7DC-0550-AA33-EA5D4F604B5E}"/>
              </a:ext>
            </a:extLst>
          </p:cNvPr>
          <p:cNvPicPr>
            <a:picLocks noChangeAspect="1"/>
          </p:cNvPicPr>
          <p:nvPr/>
        </p:nvPicPr>
        <p:blipFill>
          <a:blip r:embed="rId2"/>
          <a:stretch>
            <a:fillRect/>
          </a:stretch>
        </p:blipFill>
        <p:spPr>
          <a:xfrm>
            <a:off x="5417" y="0"/>
            <a:ext cx="18282583" cy="10287000"/>
          </a:xfrm>
          <a:prstGeom prst="rect">
            <a:avLst/>
          </a:prstGeom>
        </p:spPr>
      </p:pic>
      <p:sp>
        <p:nvSpPr>
          <p:cNvPr id="5" name="TextBox 4">
            <a:extLst>
              <a:ext uri="{FF2B5EF4-FFF2-40B4-BE49-F238E27FC236}">
                <a16:creationId xmlns:a16="http://schemas.microsoft.com/office/drawing/2014/main" id="{C61EE92F-B6C8-4747-EE67-52138193654A}"/>
              </a:ext>
            </a:extLst>
          </p:cNvPr>
          <p:cNvSpPr txBox="1"/>
          <p:nvPr/>
        </p:nvSpPr>
        <p:spPr>
          <a:xfrm>
            <a:off x="1524000" y="4381500"/>
            <a:ext cx="15773400" cy="1877437"/>
          </a:xfrm>
          <a:prstGeom prst="rect">
            <a:avLst/>
          </a:prstGeom>
          <a:noFill/>
        </p:spPr>
        <p:txBody>
          <a:bodyPr wrap="square" rtlCol="0">
            <a:spAutoFit/>
          </a:bodyPr>
          <a:lstStyle/>
          <a:p>
            <a:r>
              <a:rPr lang="en-US" sz="4000" b="1" dirty="0">
                <a:latin typeface="Heebo Bold" charset="-79"/>
                <a:cs typeface="Heebo Bold" charset="-79"/>
              </a:rPr>
              <a:t>Since 2020 hundreds of academic studies have researched the impact of the COVID era on children, parents, and communities. </a:t>
            </a:r>
          </a:p>
          <a:p>
            <a:endParaRPr lang="en-US" dirty="0"/>
          </a:p>
          <a:p>
            <a:endParaRPr lang="en-US" dirty="0"/>
          </a:p>
        </p:txBody>
      </p:sp>
    </p:spTree>
    <p:extLst>
      <p:ext uri="{BB962C8B-B14F-4D97-AF65-F5344CB8AC3E}">
        <p14:creationId xmlns:p14="http://schemas.microsoft.com/office/powerpoint/2010/main" val="286573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ADD37-B71E-2B0B-B1E8-29CDA3F178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926501-626A-4390-504D-8954261E45D9}"/>
              </a:ext>
            </a:extLst>
          </p:cNvPr>
          <p:cNvPicPr>
            <a:picLocks noChangeAspect="1"/>
          </p:cNvPicPr>
          <p:nvPr/>
        </p:nvPicPr>
        <p:blipFill>
          <a:blip r:embed="rId2"/>
          <a:stretch>
            <a:fillRect/>
          </a:stretch>
        </p:blipFill>
        <p:spPr>
          <a:xfrm>
            <a:off x="5755" y="0"/>
            <a:ext cx="18276489" cy="10287000"/>
          </a:xfrm>
          <a:prstGeom prst="rect">
            <a:avLst/>
          </a:prstGeom>
        </p:spPr>
      </p:pic>
      <p:pic>
        <p:nvPicPr>
          <p:cNvPr id="3" name="Picture 2">
            <a:extLst>
              <a:ext uri="{FF2B5EF4-FFF2-40B4-BE49-F238E27FC236}">
                <a16:creationId xmlns:a16="http://schemas.microsoft.com/office/drawing/2014/main" id="{A4D01349-BC97-A792-8465-36579619590A}"/>
              </a:ext>
            </a:extLst>
          </p:cNvPr>
          <p:cNvPicPr>
            <a:picLocks noChangeAspect="1"/>
          </p:cNvPicPr>
          <p:nvPr/>
        </p:nvPicPr>
        <p:blipFill>
          <a:blip r:embed="rId3"/>
          <a:stretch>
            <a:fillRect/>
          </a:stretch>
        </p:blipFill>
        <p:spPr>
          <a:xfrm>
            <a:off x="762000" y="274157"/>
            <a:ext cx="16687800" cy="9694419"/>
          </a:xfrm>
          <a:prstGeom prst="rect">
            <a:avLst/>
          </a:prstGeom>
        </p:spPr>
      </p:pic>
    </p:spTree>
    <p:extLst>
      <p:ext uri="{BB962C8B-B14F-4D97-AF65-F5344CB8AC3E}">
        <p14:creationId xmlns:p14="http://schemas.microsoft.com/office/powerpoint/2010/main" val="1426435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22476-A6B5-7105-B0BE-FA695EFD186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CF0B22-B610-A62A-19D0-A3B2C4BC44E4}"/>
              </a:ext>
            </a:extLst>
          </p:cNvPr>
          <p:cNvPicPr>
            <a:picLocks noChangeAspect="1"/>
          </p:cNvPicPr>
          <p:nvPr/>
        </p:nvPicPr>
        <p:blipFill>
          <a:blip r:embed="rId2"/>
          <a:stretch>
            <a:fillRect/>
          </a:stretch>
        </p:blipFill>
        <p:spPr>
          <a:xfrm>
            <a:off x="5755" y="0"/>
            <a:ext cx="18276489" cy="10287000"/>
          </a:xfrm>
          <a:prstGeom prst="rect">
            <a:avLst/>
          </a:prstGeom>
        </p:spPr>
      </p:pic>
      <p:pic>
        <p:nvPicPr>
          <p:cNvPr id="5" name="Picture 4">
            <a:extLst>
              <a:ext uri="{FF2B5EF4-FFF2-40B4-BE49-F238E27FC236}">
                <a16:creationId xmlns:a16="http://schemas.microsoft.com/office/drawing/2014/main" id="{375396F4-CF6D-BEC2-108E-9F4CCB38FFF3}"/>
              </a:ext>
            </a:extLst>
          </p:cNvPr>
          <p:cNvPicPr>
            <a:picLocks noChangeAspect="1"/>
          </p:cNvPicPr>
          <p:nvPr/>
        </p:nvPicPr>
        <p:blipFill>
          <a:blip r:embed="rId3"/>
          <a:stretch>
            <a:fillRect/>
          </a:stretch>
        </p:blipFill>
        <p:spPr>
          <a:xfrm>
            <a:off x="1066800" y="292730"/>
            <a:ext cx="15943975" cy="9575170"/>
          </a:xfrm>
          <a:prstGeom prst="rect">
            <a:avLst/>
          </a:prstGeom>
        </p:spPr>
      </p:pic>
    </p:spTree>
    <p:extLst>
      <p:ext uri="{BB962C8B-B14F-4D97-AF65-F5344CB8AC3E}">
        <p14:creationId xmlns:p14="http://schemas.microsoft.com/office/powerpoint/2010/main" val="92462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endParaRPr lang="en-US"/>
          </a:p>
        </p:txBody>
      </p:sp>
      <p:sp>
        <p:nvSpPr>
          <p:cNvPr id="3" name="Freeform 3"/>
          <p:cNvSpPr/>
          <p:nvPr/>
        </p:nvSpPr>
        <p:spPr>
          <a:xfrm>
            <a:off x="6716352" y="2452281"/>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475642" y="2452281"/>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957061" y="2452281"/>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483187" y="3183159"/>
            <a:ext cx="3803044" cy="3332849"/>
          </a:xfrm>
          <a:custGeom>
            <a:avLst/>
            <a:gdLst/>
            <a:ahLst/>
            <a:cxnLst/>
            <a:rect l="l" t="t" r="r" b="b"/>
            <a:pathLst>
              <a:path w="3803044" h="3332849">
                <a:moveTo>
                  <a:pt x="0" y="0"/>
                </a:moveTo>
                <a:lnTo>
                  <a:pt x="3803044" y="0"/>
                </a:lnTo>
                <a:lnTo>
                  <a:pt x="3803044" y="3332849"/>
                </a:lnTo>
                <a:lnTo>
                  <a:pt x="0" y="33328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7090178" y="3049922"/>
            <a:ext cx="4107644" cy="3599323"/>
          </a:xfrm>
          <a:custGeom>
            <a:avLst/>
            <a:gdLst/>
            <a:ahLst/>
            <a:cxnLst/>
            <a:rect l="l" t="t" r="r" b="b"/>
            <a:pathLst>
              <a:path w="4107644" h="3599323">
                <a:moveTo>
                  <a:pt x="0" y="0"/>
                </a:moveTo>
                <a:lnTo>
                  <a:pt x="4107644" y="0"/>
                </a:lnTo>
                <a:lnTo>
                  <a:pt x="4107644" y="3599323"/>
                </a:lnTo>
                <a:lnTo>
                  <a:pt x="0" y="3599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2903440" y="2534445"/>
            <a:ext cx="4342797" cy="411480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1552314" y="7621359"/>
            <a:ext cx="3664791" cy="10763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Focused Resources* and Supports for Children, Providers, and Families</a:t>
            </a:r>
          </a:p>
        </p:txBody>
      </p:sp>
      <p:sp>
        <p:nvSpPr>
          <p:cNvPr id="10" name="TextBox 10"/>
          <p:cNvSpPr txBox="1"/>
          <p:nvPr/>
        </p:nvSpPr>
        <p:spPr>
          <a:xfrm>
            <a:off x="3745230" y="901065"/>
            <a:ext cx="10797540" cy="1152525"/>
          </a:xfrm>
          <a:prstGeom prst="rect">
            <a:avLst/>
          </a:prstGeom>
        </p:spPr>
        <p:txBody>
          <a:bodyPr lIns="0" tIns="0" rIns="0" bIns="0" rtlCol="0" anchor="t">
            <a:spAutoFit/>
          </a:bodyPr>
          <a:lstStyle/>
          <a:p>
            <a:pPr algn="ctr">
              <a:lnSpc>
                <a:spcPts val="9000"/>
              </a:lnSpc>
            </a:pPr>
            <a:r>
              <a:rPr lang="en-US" sz="7500">
                <a:solidFill>
                  <a:srgbClr val="63666A"/>
                </a:solidFill>
                <a:latin typeface="Heebo Ultra-Bold"/>
              </a:rPr>
              <a:t>Community Next Steps</a:t>
            </a:r>
          </a:p>
        </p:txBody>
      </p:sp>
      <p:sp>
        <p:nvSpPr>
          <p:cNvPr id="11" name="TextBox 11"/>
          <p:cNvSpPr txBox="1"/>
          <p:nvPr/>
        </p:nvSpPr>
        <p:spPr>
          <a:xfrm>
            <a:off x="7311605" y="7621359"/>
            <a:ext cx="3664791" cy="10763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Increase Access to Existing and New Community Resources*</a:t>
            </a:r>
          </a:p>
        </p:txBody>
      </p:sp>
      <p:sp>
        <p:nvSpPr>
          <p:cNvPr id="12" name="TextBox 12"/>
          <p:cNvSpPr txBox="1"/>
          <p:nvPr/>
        </p:nvSpPr>
        <p:spPr>
          <a:xfrm>
            <a:off x="13176848" y="7621359"/>
            <a:ext cx="3795982" cy="18002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Community-Based Initiatives: </a:t>
            </a:r>
            <a:r>
              <a:rPr lang="en-US" sz="2400">
                <a:solidFill>
                  <a:srgbClr val="000000"/>
                </a:solidFill>
                <a:latin typeface="Heebo"/>
              </a:rPr>
              <a:t>Awareness Campaigns, Training, Family-Focused Programming</a:t>
            </a:r>
          </a:p>
        </p:txBody>
      </p:sp>
      <p:sp>
        <p:nvSpPr>
          <p:cNvPr id="13" name="TextBox 13"/>
          <p:cNvSpPr txBox="1"/>
          <p:nvPr/>
        </p:nvSpPr>
        <p:spPr>
          <a:xfrm>
            <a:off x="782016" y="8915400"/>
            <a:ext cx="11868671" cy="342900"/>
          </a:xfrm>
          <a:prstGeom prst="rect">
            <a:avLst/>
          </a:prstGeom>
        </p:spPr>
        <p:txBody>
          <a:bodyPr lIns="0" tIns="0" rIns="0" bIns="0" rtlCol="0" anchor="t">
            <a:spAutoFit/>
          </a:bodyPr>
          <a:lstStyle/>
          <a:p>
            <a:pPr algn="ctr">
              <a:lnSpc>
                <a:spcPts val="2760"/>
              </a:lnSpc>
              <a:spcBef>
                <a:spcPct val="0"/>
              </a:spcBef>
            </a:pPr>
            <a:r>
              <a:rPr lang="en-US" sz="2300">
                <a:solidFill>
                  <a:srgbClr val="000000"/>
                </a:solidFill>
                <a:latin typeface="Heebo"/>
              </a:rPr>
              <a:t>*Child development, referrals, childcare, commensurate salary, healthcare, MH care, training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D300A-E5ED-8675-B8B5-C0F454E35C4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40CA1E5-FDC5-669C-4F28-D1E9E58B75AD}"/>
              </a:ext>
            </a:extLst>
          </p:cNvPr>
          <p:cNvSpPr/>
          <p:nvPr/>
        </p:nvSpPr>
        <p:spPr>
          <a:xfrm>
            <a:off x="-19334"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pPr marL="269874" marR="0" lvl="1" algn="l" defTabSz="914400" rtl="0" eaLnBrk="1" fontAlgn="auto" latinLnBrk="0" hangingPunct="1">
              <a:lnSpc>
                <a:spcPts val="3499"/>
              </a:lnSpc>
              <a:spcBef>
                <a:spcPts val="0"/>
              </a:spcBef>
              <a:spcAft>
                <a:spcPts val="0"/>
              </a:spcAft>
              <a:buClrTx/>
              <a:buSzTx/>
              <a:tabLst/>
              <a:defRPr/>
            </a:pPr>
            <a:endParaRPr kumimoji="0" lang="en-US" sz="2499"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3" name="Freeform 3">
            <a:extLst>
              <a:ext uri="{FF2B5EF4-FFF2-40B4-BE49-F238E27FC236}">
                <a16:creationId xmlns:a16="http://schemas.microsoft.com/office/drawing/2014/main" id="{E976E490-113D-5B6E-75BE-2BBA7C312009}"/>
              </a:ext>
            </a:extLst>
          </p:cNvPr>
          <p:cNvSpPr/>
          <p:nvPr/>
        </p:nvSpPr>
        <p:spPr>
          <a:xfrm>
            <a:off x="6728861" y="2430102"/>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1F2CEF72-35B9-D7A8-F9E0-F80A35D30BF2}"/>
              </a:ext>
            </a:extLst>
          </p:cNvPr>
          <p:cNvSpPr/>
          <p:nvPr/>
        </p:nvSpPr>
        <p:spPr>
          <a:xfrm>
            <a:off x="12475642" y="2452281"/>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181370D7-E4F1-0367-AD99-1C6C3E3BA187}"/>
              </a:ext>
            </a:extLst>
          </p:cNvPr>
          <p:cNvSpPr/>
          <p:nvPr/>
        </p:nvSpPr>
        <p:spPr>
          <a:xfrm>
            <a:off x="957062" y="2452280"/>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a:extLst>
              <a:ext uri="{FF2B5EF4-FFF2-40B4-BE49-F238E27FC236}">
                <a16:creationId xmlns:a16="http://schemas.microsoft.com/office/drawing/2014/main" id="{CBF1A7B7-0185-3FCC-982F-B2747402F02E}"/>
              </a:ext>
            </a:extLst>
          </p:cNvPr>
          <p:cNvSpPr txBox="1"/>
          <p:nvPr/>
        </p:nvSpPr>
        <p:spPr>
          <a:xfrm>
            <a:off x="1552314" y="7621359"/>
            <a:ext cx="3664791" cy="371897"/>
          </a:xfrm>
          <a:prstGeom prst="rect">
            <a:avLst/>
          </a:prstGeom>
        </p:spPr>
        <p:txBody>
          <a:bodyPr lIns="0" tIns="0" rIns="0" bIns="0" rtlCol="0" anchor="t">
            <a:spAutoFit/>
          </a:bodyPr>
          <a:lstStyle/>
          <a:p>
            <a:pPr algn="ctr">
              <a:lnSpc>
                <a:spcPts val="2879"/>
              </a:lnSpc>
            </a:pPr>
            <a:r>
              <a:rPr lang="en-US" sz="2400" dirty="0">
                <a:solidFill>
                  <a:srgbClr val="000000"/>
                </a:solidFill>
                <a:latin typeface="Heebo Bold"/>
              </a:rPr>
              <a:t>Everyone Has Gifts </a:t>
            </a:r>
          </a:p>
        </p:txBody>
      </p:sp>
      <p:sp>
        <p:nvSpPr>
          <p:cNvPr id="10" name="TextBox 10">
            <a:extLst>
              <a:ext uri="{FF2B5EF4-FFF2-40B4-BE49-F238E27FC236}">
                <a16:creationId xmlns:a16="http://schemas.microsoft.com/office/drawing/2014/main" id="{2E0C787E-3A6D-6BEB-1DA2-F49071B1A097}"/>
              </a:ext>
            </a:extLst>
          </p:cNvPr>
          <p:cNvSpPr txBox="1"/>
          <p:nvPr/>
        </p:nvSpPr>
        <p:spPr>
          <a:xfrm>
            <a:off x="3745230" y="288184"/>
            <a:ext cx="10797540" cy="2308324"/>
          </a:xfrm>
          <a:prstGeom prst="rect">
            <a:avLst/>
          </a:prstGeom>
        </p:spPr>
        <p:txBody>
          <a:bodyPr lIns="0" tIns="0" rIns="0" bIns="0" rtlCol="0" anchor="t">
            <a:spAutoFit/>
          </a:bodyPr>
          <a:lstStyle/>
          <a:p>
            <a:pPr algn="ctr">
              <a:lnSpc>
                <a:spcPts val="9000"/>
              </a:lnSpc>
            </a:pPr>
            <a:r>
              <a:rPr lang="en-US" sz="6000" dirty="0">
                <a:solidFill>
                  <a:srgbClr val="63666A"/>
                </a:solidFill>
                <a:latin typeface="Heebo Ultra-Bold"/>
              </a:rPr>
              <a:t>Asset Based Community Development </a:t>
            </a:r>
          </a:p>
        </p:txBody>
      </p:sp>
      <p:sp>
        <p:nvSpPr>
          <p:cNvPr id="11" name="TextBox 11">
            <a:extLst>
              <a:ext uri="{FF2B5EF4-FFF2-40B4-BE49-F238E27FC236}">
                <a16:creationId xmlns:a16="http://schemas.microsoft.com/office/drawing/2014/main" id="{12D59171-DA54-6603-8112-8AFFBA2E9990}"/>
              </a:ext>
            </a:extLst>
          </p:cNvPr>
          <p:cNvSpPr txBox="1"/>
          <p:nvPr/>
        </p:nvSpPr>
        <p:spPr>
          <a:xfrm>
            <a:off x="7311605" y="7621359"/>
            <a:ext cx="3664791" cy="743793"/>
          </a:xfrm>
          <a:prstGeom prst="rect">
            <a:avLst/>
          </a:prstGeom>
        </p:spPr>
        <p:txBody>
          <a:bodyPr lIns="0" tIns="0" rIns="0" bIns="0" rtlCol="0" anchor="t">
            <a:spAutoFit/>
          </a:bodyPr>
          <a:lstStyle/>
          <a:p>
            <a:pPr algn="ctr">
              <a:lnSpc>
                <a:spcPts val="2879"/>
              </a:lnSpc>
            </a:pPr>
            <a:r>
              <a:rPr lang="en-US" sz="2400" dirty="0">
                <a:solidFill>
                  <a:srgbClr val="000000"/>
                </a:solidFill>
                <a:latin typeface="Heebo Bold"/>
              </a:rPr>
              <a:t>Relationships build a community</a:t>
            </a:r>
          </a:p>
        </p:txBody>
      </p:sp>
      <p:sp>
        <p:nvSpPr>
          <p:cNvPr id="12" name="TextBox 12">
            <a:extLst>
              <a:ext uri="{FF2B5EF4-FFF2-40B4-BE49-F238E27FC236}">
                <a16:creationId xmlns:a16="http://schemas.microsoft.com/office/drawing/2014/main" id="{4D172592-F3C7-7154-B5C5-C65C94047E4E}"/>
              </a:ext>
            </a:extLst>
          </p:cNvPr>
          <p:cNvSpPr txBox="1"/>
          <p:nvPr/>
        </p:nvSpPr>
        <p:spPr>
          <a:xfrm>
            <a:off x="13176848" y="7621359"/>
            <a:ext cx="3795982" cy="743793"/>
          </a:xfrm>
          <a:prstGeom prst="rect">
            <a:avLst/>
          </a:prstGeom>
        </p:spPr>
        <p:txBody>
          <a:bodyPr lIns="0" tIns="0" rIns="0" bIns="0" rtlCol="0" anchor="t">
            <a:spAutoFit/>
          </a:bodyPr>
          <a:lstStyle/>
          <a:p>
            <a:pPr algn="ctr">
              <a:lnSpc>
                <a:spcPts val="2879"/>
              </a:lnSpc>
            </a:pPr>
            <a:r>
              <a:rPr lang="en-US" sz="2400" dirty="0">
                <a:solidFill>
                  <a:srgbClr val="000000"/>
                </a:solidFill>
                <a:latin typeface="Heebo Bold"/>
              </a:rPr>
              <a:t>Development should start with what you have </a:t>
            </a:r>
            <a:endParaRPr lang="en-US" sz="2400" dirty="0">
              <a:solidFill>
                <a:srgbClr val="000000"/>
              </a:solidFill>
              <a:latin typeface="Heebo"/>
            </a:endParaRPr>
          </a:p>
        </p:txBody>
      </p:sp>
      <p:sp>
        <p:nvSpPr>
          <p:cNvPr id="13" name="TextBox 13">
            <a:extLst>
              <a:ext uri="{FF2B5EF4-FFF2-40B4-BE49-F238E27FC236}">
                <a16:creationId xmlns:a16="http://schemas.microsoft.com/office/drawing/2014/main" id="{AF5E373A-B46F-669A-9840-29D35DD43F5E}"/>
              </a:ext>
            </a:extLst>
          </p:cNvPr>
          <p:cNvSpPr txBox="1"/>
          <p:nvPr/>
        </p:nvSpPr>
        <p:spPr>
          <a:xfrm>
            <a:off x="782016" y="8915400"/>
            <a:ext cx="11868671" cy="359073"/>
          </a:xfrm>
          <a:prstGeom prst="rect">
            <a:avLst/>
          </a:prstGeom>
        </p:spPr>
        <p:txBody>
          <a:bodyPr lIns="0" tIns="0" rIns="0" bIns="0" rtlCol="0" anchor="t">
            <a:spAutoFit/>
          </a:bodyPr>
          <a:lstStyle/>
          <a:p>
            <a:pPr algn="ctr">
              <a:lnSpc>
                <a:spcPts val="2760"/>
              </a:lnSpc>
              <a:spcBef>
                <a:spcPct val="0"/>
              </a:spcBef>
            </a:pPr>
            <a:endParaRPr lang="en-US" sz="2300" dirty="0">
              <a:solidFill>
                <a:srgbClr val="000000"/>
              </a:solidFill>
              <a:latin typeface="Heebo"/>
            </a:endParaRPr>
          </a:p>
        </p:txBody>
      </p:sp>
      <p:pic>
        <p:nvPicPr>
          <p:cNvPr id="15" name="Graphic 14" descr="A stack of presents with confetti">
            <a:extLst>
              <a:ext uri="{FF2B5EF4-FFF2-40B4-BE49-F238E27FC236}">
                <a16:creationId xmlns:a16="http://schemas.microsoft.com/office/drawing/2014/main" id="{CD0DAB9B-88C0-4E71-2169-2E1719CE42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46837" y="2824702"/>
            <a:ext cx="3962400" cy="3962400"/>
          </a:xfrm>
          <a:prstGeom prst="rect">
            <a:avLst/>
          </a:prstGeom>
        </p:spPr>
      </p:pic>
      <p:pic>
        <p:nvPicPr>
          <p:cNvPr id="17" name="Graphic 16" descr="Group with solid fill">
            <a:extLst>
              <a:ext uri="{FF2B5EF4-FFF2-40B4-BE49-F238E27FC236}">
                <a16:creationId xmlns:a16="http://schemas.microsoft.com/office/drawing/2014/main" id="{F52F2DB8-5460-A0FE-524D-754D66A6E4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67600" y="3467100"/>
            <a:ext cx="3508796" cy="3508796"/>
          </a:xfrm>
          <a:prstGeom prst="rect">
            <a:avLst/>
          </a:prstGeom>
        </p:spPr>
      </p:pic>
      <p:pic>
        <p:nvPicPr>
          <p:cNvPr id="19" name="Graphic 18" descr="A lightbulb">
            <a:extLst>
              <a:ext uri="{FF2B5EF4-FFF2-40B4-BE49-F238E27FC236}">
                <a16:creationId xmlns:a16="http://schemas.microsoft.com/office/drawing/2014/main" id="{77D98400-42C3-320B-4EC0-EB07FC01F3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475642" y="2402190"/>
            <a:ext cx="4572000" cy="4572000"/>
          </a:xfrm>
          <a:prstGeom prst="rect">
            <a:avLst/>
          </a:prstGeom>
        </p:spPr>
      </p:pic>
    </p:spTree>
    <p:extLst>
      <p:ext uri="{BB962C8B-B14F-4D97-AF65-F5344CB8AC3E}">
        <p14:creationId xmlns:p14="http://schemas.microsoft.com/office/powerpoint/2010/main" val="1182973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A17B004-019B-9FD8-A907-ECE30258D382}"/>
              </a:ext>
            </a:extLst>
          </p:cNvPr>
          <p:cNvPicPr>
            <a:picLocks noChangeAspect="1"/>
          </p:cNvPicPr>
          <p:nvPr/>
        </p:nvPicPr>
        <p:blipFill>
          <a:blip r:embed="rId2"/>
          <a:stretch>
            <a:fillRect/>
          </a:stretch>
        </p:blipFill>
        <p:spPr>
          <a:xfrm>
            <a:off x="5755" y="0"/>
            <a:ext cx="18276489" cy="10287000"/>
          </a:xfrm>
          <a:prstGeom prst="rect">
            <a:avLst/>
          </a:prstGeom>
        </p:spPr>
      </p:pic>
      <p:grpSp>
        <p:nvGrpSpPr>
          <p:cNvPr id="2" name="Group 2"/>
          <p:cNvGrpSpPr/>
          <p:nvPr/>
        </p:nvGrpSpPr>
        <p:grpSpPr>
          <a:xfrm>
            <a:off x="5314822" y="4126458"/>
            <a:ext cx="4684345" cy="4473806"/>
            <a:chOff x="0" y="0"/>
            <a:chExt cx="6245794" cy="5965075"/>
          </a:xfrm>
        </p:grpSpPr>
        <p:pic>
          <p:nvPicPr>
            <p:cNvPr id="3" name="Picture 3"/>
            <p:cNvPicPr>
              <a:picLocks noChangeAspect="1"/>
            </p:cNvPicPr>
            <p:nvPr/>
          </p:nvPicPr>
          <p:blipFill>
            <a:blip r:embed="rId3"/>
            <a:srcRect b="1999"/>
            <a:stretch>
              <a:fillRect/>
            </a:stretch>
          </p:blipFill>
          <p:spPr>
            <a:xfrm>
              <a:off x="0" y="0"/>
              <a:ext cx="6245794" cy="5965075"/>
            </a:xfrm>
            <a:prstGeom prst="rect">
              <a:avLst/>
            </a:prstGeom>
          </p:spPr>
        </p:pic>
      </p:grpSp>
      <p:grpSp>
        <p:nvGrpSpPr>
          <p:cNvPr id="4" name="Group 4"/>
          <p:cNvGrpSpPr/>
          <p:nvPr/>
        </p:nvGrpSpPr>
        <p:grpSpPr>
          <a:xfrm>
            <a:off x="0" y="4126458"/>
            <a:ext cx="4992623" cy="4473806"/>
            <a:chOff x="0" y="0"/>
            <a:chExt cx="6656831" cy="5965075"/>
          </a:xfrm>
        </p:grpSpPr>
        <p:pic>
          <p:nvPicPr>
            <p:cNvPr id="5" name="Picture 5"/>
            <p:cNvPicPr>
              <a:picLocks noChangeAspect="1"/>
            </p:cNvPicPr>
            <p:nvPr/>
          </p:nvPicPr>
          <p:blipFill>
            <a:blip r:embed="rId4"/>
            <a:srcRect l="13315" t="33490" r="1959" b="9638"/>
            <a:stretch>
              <a:fillRect/>
            </a:stretch>
          </p:blipFill>
          <p:spPr>
            <a:xfrm>
              <a:off x="0" y="0"/>
              <a:ext cx="6656831" cy="5965075"/>
            </a:xfrm>
            <a:prstGeom prst="rect">
              <a:avLst/>
            </a:prstGeom>
          </p:spPr>
        </p:pic>
      </p:grpSp>
      <p:grpSp>
        <p:nvGrpSpPr>
          <p:cNvPr id="6" name="Group 6"/>
          <p:cNvGrpSpPr/>
          <p:nvPr/>
        </p:nvGrpSpPr>
        <p:grpSpPr>
          <a:xfrm>
            <a:off x="10340905" y="4126458"/>
            <a:ext cx="7947095" cy="4473806"/>
            <a:chOff x="0" y="0"/>
            <a:chExt cx="10596126" cy="5965075"/>
          </a:xfrm>
        </p:grpSpPr>
        <p:pic>
          <p:nvPicPr>
            <p:cNvPr id="7" name="Picture 7"/>
            <p:cNvPicPr>
              <a:picLocks noChangeAspect="1"/>
            </p:cNvPicPr>
            <p:nvPr/>
          </p:nvPicPr>
          <p:blipFill>
            <a:blip r:embed="rId5"/>
            <a:srcRect t="7296" b="17915"/>
            <a:stretch>
              <a:fillRect/>
            </a:stretch>
          </p:blipFill>
          <p:spPr>
            <a:xfrm>
              <a:off x="0" y="0"/>
              <a:ext cx="10596126" cy="5965075"/>
            </a:xfrm>
            <a:prstGeom prst="rect">
              <a:avLst/>
            </a:prstGeom>
          </p:spPr>
        </p:pic>
      </p:grpSp>
      <p:sp>
        <p:nvSpPr>
          <p:cNvPr id="8" name="TextBox 8"/>
          <p:cNvSpPr txBox="1"/>
          <p:nvPr/>
        </p:nvSpPr>
        <p:spPr>
          <a:xfrm>
            <a:off x="865986" y="1467078"/>
            <a:ext cx="16230600" cy="1228725"/>
          </a:xfrm>
          <a:prstGeom prst="rect">
            <a:avLst/>
          </a:prstGeom>
        </p:spPr>
        <p:txBody>
          <a:bodyPr lIns="0" tIns="0" rIns="0" bIns="0" rtlCol="0" anchor="t">
            <a:spAutoFit/>
          </a:bodyPr>
          <a:lstStyle/>
          <a:p>
            <a:pPr marL="0" marR="0" lvl="0" indent="0" algn="ctr" defTabSz="914400" rtl="0" eaLnBrk="1" fontAlgn="auto" latinLnBrk="0" hangingPunct="1">
              <a:lnSpc>
                <a:spcPts val="9600"/>
              </a:lnSpc>
              <a:spcBef>
                <a:spcPct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League Spartan"/>
                <a:ea typeface="League Spartan"/>
                <a:cs typeface="League Spartan"/>
                <a:sym typeface="League Spartan"/>
              </a:rPr>
              <a:t>FAMILY RESOURCE CENTERS</a:t>
            </a:r>
          </a:p>
        </p:txBody>
      </p:sp>
      <p:sp>
        <p:nvSpPr>
          <p:cNvPr id="9" name="TextBox 9"/>
          <p:cNvSpPr txBox="1"/>
          <p:nvPr/>
        </p:nvSpPr>
        <p:spPr>
          <a:xfrm>
            <a:off x="865986" y="2799435"/>
            <a:ext cx="16556028" cy="974598"/>
          </a:xfrm>
          <a:prstGeom prst="rect">
            <a:avLst/>
          </a:prstGeom>
        </p:spPr>
        <p:txBody>
          <a:bodyPr lIns="0" tIns="0" rIns="0" bIns="0" rtlCol="0" anchor="t">
            <a:spAutoFit/>
          </a:bodyPr>
          <a:lstStyle/>
          <a:p>
            <a:pPr marL="0" marR="0" lvl="0" indent="0" algn="ctr" defTabSz="914400" rtl="0" eaLnBrk="1" fontAlgn="auto" latinLnBrk="0" hangingPunct="1">
              <a:lnSpc>
                <a:spcPts val="3861"/>
              </a:lnSpc>
              <a:spcBef>
                <a:spcPts val="0"/>
              </a:spcBef>
              <a:spcAft>
                <a:spcPts val="0"/>
              </a:spcAft>
              <a:buClrTx/>
              <a:buSzTx/>
              <a:buFontTx/>
              <a:buNone/>
              <a:tabLst/>
              <a:defRPr/>
            </a:pPr>
            <a:r>
              <a:rPr kumimoji="0" lang="en-US" sz="3300" b="1"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Grounded</a:t>
            </a:r>
            <a:r>
              <a:rPr kumimoji="0" lang="en-US" sz="3300" b="0" i="0" u="none" strike="noStrike" kern="1200" cap="none" spc="0" normalizeH="0" baseline="0" noProof="0">
                <a:ln>
                  <a:noFill/>
                </a:ln>
                <a:solidFill>
                  <a:srgbClr val="000000"/>
                </a:solidFill>
                <a:effectLst/>
                <a:uLnTx/>
                <a:uFillTx/>
                <a:latin typeface="Montserrat"/>
                <a:ea typeface="Montserrat"/>
                <a:cs typeface="Montserrat"/>
                <a:sym typeface="Montserrat"/>
              </a:rPr>
              <a:t> </a:t>
            </a:r>
            <a:r>
              <a:rPr kumimoji="0" lang="en-US" sz="3300" b="1" i="0" u="none" strike="noStrike" kern="1200" cap="none" spc="0" normalizeH="0" baseline="0" noProof="0">
                <a:ln>
                  <a:noFill/>
                </a:ln>
                <a:solidFill>
                  <a:srgbClr val="000000"/>
                </a:solidFill>
                <a:effectLst/>
                <a:uLnTx/>
                <a:uFillTx/>
                <a:latin typeface="Montserrat Bold"/>
                <a:ea typeface="Montserrat Bold"/>
                <a:cs typeface="Montserrat Bold"/>
                <a:sym typeface="Montserrat Bold"/>
              </a:rPr>
              <a:t>in a tangible family need:</a:t>
            </a:r>
          </a:p>
          <a:p>
            <a:pPr marL="0" marR="0" lvl="0" indent="0" algn="ctr" defTabSz="914400" rtl="0" eaLnBrk="1" fontAlgn="auto" latinLnBrk="0" hangingPunct="1">
              <a:lnSpc>
                <a:spcPts val="3861"/>
              </a:lnSpc>
              <a:spcBef>
                <a:spcPts val="0"/>
              </a:spcBef>
              <a:spcAft>
                <a:spcPts val="0"/>
              </a:spcAft>
              <a:buClrTx/>
              <a:buSzTx/>
              <a:buFontTx/>
              <a:buNone/>
              <a:tabLst/>
              <a:defRPr/>
            </a:pPr>
            <a:r>
              <a:rPr kumimoji="0" lang="en-US" sz="3300" b="0" i="0" u="none" strike="noStrike" kern="1200" cap="none" spc="0" normalizeH="0" baseline="0" noProof="0">
                <a:ln>
                  <a:noFill/>
                </a:ln>
                <a:solidFill>
                  <a:srgbClr val="000000"/>
                </a:solidFill>
                <a:effectLst/>
                <a:uLnTx/>
                <a:uFillTx/>
                <a:latin typeface="Montserrat"/>
                <a:ea typeface="Montserrat"/>
                <a:cs typeface="Montserrat"/>
                <a:sym typeface="Montserrat"/>
              </a:rPr>
              <a:t>Diaper banks, Food banks, After school care, Childcare, Health providers</a:t>
            </a:r>
          </a:p>
        </p:txBody>
      </p:sp>
      <p:sp>
        <p:nvSpPr>
          <p:cNvPr id="10" name="TextBox 10"/>
          <p:cNvSpPr txBox="1"/>
          <p:nvPr/>
        </p:nvSpPr>
        <p:spPr>
          <a:xfrm>
            <a:off x="2590800" y="8878360"/>
            <a:ext cx="12671527" cy="704039"/>
          </a:xfrm>
          <a:prstGeom prst="rect">
            <a:avLst/>
          </a:prstGeom>
        </p:spPr>
        <p:txBody>
          <a:bodyPr wrap="square" lIns="0" tIns="0" rIns="0" bIns="0" rtlCol="0" anchor="t">
            <a:spAutoFit/>
          </a:bodyPr>
          <a:lstStyle/>
          <a:p>
            <a:pPr marL="0" marR="0" lvl="0" indent="0" algn="ctr" defTabSz="914400" rtl="0" eaLnBrk="1" fontAlgn="auto" latinLnBrk="0" hangingPunct="1">
              <a:lnSpc>
                <a:spcPts val="5670"/>
              </a:lnSpc>
              <a:spcBef>
                <a:spcPts val="0"/>
              </a:spcBef>
              <a:spcAft>
                <a:spcPts val="0"/>
              </a:spcAft>
              <a:buClrTx/>
              <a:buSzTx/>
              <a:buFontTx/>
              <a:buNone/>
              <a:tabLst/>
              <a:defRPr/>
            </a:pPr>
            <a:r>
              <a:rPr kumimoji="0" lang="en-US" sz="4050" b="0" i="0" u="none" strike="noStrike" kern="1200" cap="none" spc="0" normalizeH="0" baseline="0" noProof="0" dirty="0">
                <a:ln>
                  <a:noFill/>
                </a:ln>
                <a:solidFill>
                  <a:srgbClr val="000000"/>
                </a:solidFill>
                <a:effectLst/>
                <a:uLnTx/>
                <a:uFillTx/>
                <a:latin typeface="League Spartan"/>
                <a:ea typeface="League Spartan"/>
                <a:cs typeface="League Spartan"/>
                <a:sym typeface="League Spartan"/>
              </a:rPr>
              <a:t>where is not important - relationships are key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E9E0EB-68B8-2995-E69D-6A3325F1B2B9}"/>
              </a:ext>
            </a:extLst>
          </p:cNvPr>
          <p:cNvPicPr>
            <a:picLocks noChangeAspect="1"/>
          </p:cNvPicPr>
          <p:nvPr/>
        </p:nvPicPr>
        <p:blipFill>
          <a:blip r:embed="rId2"/>
          <a:stretch>
            <a:fillRect/>
          </a:stretch>
        </p:blipFill>
        <p:spPr>
          <a:xfrm>
            <a:off x="5755" y="0"/>
            <a:ext cx="18276489" cy="10287000"/>
          </a:xfrm>
          <a:prstGeom prst="rect">
            <a:avLst/>
          </a:prstGeom>
        </p:spPr>
      </p:pic>
      <p:grpSp>
        <p:nvGrpSpPr>
          <p:cNvPr id="2" name="Group 2"/>
          <p:cNvGrpSpPr/>
          <p:nvPr/>
        </p:nvGrpSpPr>
        <p:grpSpPr>
          <a:xfrm>
            <a:off x="271999" y="271999"/>
            <a:ext cx="10138099" cy="9743002"/>
            <a:chOff x="0" y="0"/>
            <a:chExt cx="845761" cy="812800"/>
          </a:xfrm>
        </p:grpSpPr>
        <p:sp>
          <p:nvSpPr>
            <p:cNvPr id="3" name="Freeform 3"/>
            <p:cNvSpPr/>
            <p:nvPr/>
          </p:nvSpPr>
          <p:spPr>
            <a:xfrm>
              <a:off x="0" y="0"/>
              <a:ext cx="845761" cy="812800"/>
            </a:xfrm>
            <a:custGeom>
              <a:avLst/>
              <a:gdLst/>
              <a:ahLst/>
              <a:cxnLst/>
              <a:rect l="l" t="t" r="r" b="b"/>
              <a:pathLst>
                <a:path w="845761" h="812800">
                  <a:moveTo>
                    <a:pt x="0" y="0"/>
                  </a:moveTo>
                  <a:lnTo>
                    <a:pt x="845761" y="0"/>
                  </a:lnTo>
                  <a:lnTo>
                    <a:pt x="845761" y="812800"/>
                  </a:lnTo>
                  <a:lnTo>
                    <a:pt x="0" y="812800"/>
                  </a:lnTo>
                  <a:close/>
                </a:path>
              </a:pathLst>
            </a:custGeom>
            <a:blipFill>
              <a:blip r:embed="rId3"/>
              <a:stretch>
                <a:fillRect l="-33184" t="-15889" r="-46263" b="-859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4"/>
          <p:cNvSpPr txBox="1"/>
          <p:nvPr/>
        </p:nvSpPr>
        <p:spPr>
          <a:xfrm>
            <a:off x="11353310" y="832517"/>
            <a:ext cx="6245374" cy="2752725"/>
          </a:xfrm>
          <a:prstGeom prst="rect">
            <a:avLst/>
          </a:prstGeom>
        </p:spPr>
        <p:txBody>
          <a:bodyPr lIns="0" tIns="0" rIns="0" bIns="0" rtlCol="0" anchor="t">
            <a:spAutoFit/>
          </a:bodyPr>
          <a:lstStyle/>
          <a:p>
            <a:pPr marL="0" marR="0" lvl="0" indent="0" algn="l" defTabSz="914400" rtl="0" eaLnBrk="1" fontAlgn="auto" latinLnBrk="0" hangingPunct="1">
              <a:lnSpc>
                <a:spcPts val="10800"/>
              </a:lnSpc>
              <a:spcBef>
                <a:spcPts val="0"/>
              </a:spcBef>
              <a:spcAft>
                <a:spcPts val="0"/>
              </a:spcAft>
              <a:buClrTx/>
              <a:buSzTx/>
              <a:buFontTx/>
              <a:buNone/>
              <a:tabLst/>
              <a:defRPr/>
            </a:pPr>
            <a:r>
              <a:rPr kumimoji="0" lang="en-US" sz="9000" b="1" i="0" u="none" strike="noStrike" kern="1200" cap="none" spc="0" normalizeH="0" baseline="0" noProof="0">
                <a:ln>
                  <a:noFill/>
                </a:ln>
                <a:solidFill>
                  <a:srgbClr val="000000"/>
                </a:solidFill>
                <a:effectLst/>
                <a:uLnTx/>
                <a:uFillTx/>
                <a:latin typeface="League Spartan"/>
                <a:ea typeface="League Spartan"/>
                <a:cs typeface="League Spartan"/>
                <a:sym typeface="League Spartan"/>
              </a:rPr>
              <a:t>WHAT IS AN FRC?</a:t>
            </a:r>
          </a:p>
        </p:txBody>
      </p:sp>
      <p:sp>
        <p:nvSpPr>
          <p:cNvPr id="5" name="TextBox 5"/>
          <p:cNvSpPr txBox="1"/>
          <p:nvPr/>
        </p:nvSpPr>
        <p:spPr>
          <a:xfrm>
            <a:off x="11241681" y="4043302"/>
            <a:ext cx="6245374" cy="4766241"/>
          </a:xfrm>
          <a:prstGeom prst="rect">
            <a:avLst/>
          </a:prstGeom>
        </p:spPr>
        <p:txBody>
          <a:bodyPr lIns="0" tIns="0" rIns="0" bIns="0" rtlCol="0" anchor="t">
            <a:spAutoFit/>
          </a:bodyPr>
          <a:lstStyle/>
          <a:p>
            <a:pPr marL="647700" marR="0" lvl="1" indent="-323850" algn="l" defTabSz="914400" rtl="0" eaLnBrk="1" fontAlgn="auto" latinLnBrk="0" hangingPunct="1">
              <a:lnSpc>
                <a:spcPts val="46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Montserrat"/>
                <a:ea typeface="Montserrat"/>
                <a:cs typeface="Montserrat"/>
                <a:sym typeface="Montserrat"/>
              </a:rPr>
              <a:t>Builds </a:t>
            </a:r>
            <a:r>
              <a:rPr kumimoji="0" lang="en-US" sz="3000" b="1" i="0" u="none" strike="noStrike" kern="1200" cap="none" spc="0" normalizeH="0" baseline="0" noProof="0" dirty="0">
                <a:ln>
                  <a:noFill/>
                </a:ln>
                <a:solidFill>
                  <a:srgbClr val="000000"/>
                </a:solidFill>
                <a:effectLst/>
                <a:uLnTx/>
                <a:uFillTx/>
                <a:latin typeface="Montserrat"/>
                <a:ea typeface="Montserrat"/>
                <a:cs typeface="Montserrat"/>
                <a:sym typeface="Montserrat"/>
              </a:rPr>
              <a:t>communities of peer support </a:t>
            </a:r>
            <a:r>
              <a:rPr kumimoji="0" lang="en-US" sz="3000" b="0" i="0" u="none" strike="noStrike" kern="1200" cap="none" spc="0" normalizeH="0" baseline="0" noProof="0" dirty="0">
                <a:ln>
                  <a:noFill/>
                </a:ln>
                <a:solidFill>
                  <a:srgbClr val="000000"/>
                </a:solidFill>
                <a:effectLst/>
                <a:uLnTx/>
                <a:uFillTx/>
                <a:latin typeface="Montserrat"/>
                <a:ea typeface="Montserrat"/>
                <a:cs typeface="Montserrat"/>
                <a:sym typeface="Montserrat"/>
              </a:rPr>
              <a:t>for families to develop social connections</a:t>
            </a:r>
          </a:p>
          <a:p>
            <a:pPr marL="647700" marR="0" lvl="1" indent="-323850" algn="l" defTabSz="914400" rtl="0" eaLnBrk="1" fontAlgn="auto" latinLnBrk="0" hangingPunct="1">
              <a:lnSpc>
                <a:spcPts val="4650"/>
              </a:lnSpc>
              <a:spcBef>
                <a:spcPts val="0"/>
              </a:spcBef>
              <a:spcAft>
                <a:spcPts val="0"/>
              </a:spcAft>
              <a:buClrTx/>
              <a:buSzTx/>
              <a:buFont typeface="Arial"/>
              <a:buChar char="•"/>
              <a:tabLst/>
              <a:defRPr/>
            </a:pPr>
            <a:r>
              <a:rPr kumimoji="0" lang="en-US" sz="3000" b="0" i="0" u="none" strike="noStrike" kern="1200" cap="none" spc="0" normalizeH="0" baseline="0" noProof="0" dirty="0">
                <a:ln>
                  <a:noFill/>
                </a:ln>
                <a:solidFill>
                  <a:srgbClr val="000000"/>
                </a:solidFill>
                <a:effectLst/>
                <a:uLnTx/>
                <a:uFillTx/>
                <a:latin typeface="Montserrat"/>
                <a:ea typeface="Montserrat"/>
                <a:cs typeface="Montserrat"/>
                <a:sym typeface="Montserrat"/>
              </a:rPr>
              <a:t>Staffed with experts on navigating the network of support </a:t>
            </a:r>
            <a:r>
              <a:rPr kumimoji="0" lang="en-US" sz="3000" b="1" i="0" u="none" strike="noStrike" kern="1200" cap="none" spc="0" normalizeH="0" baseline="0" noProof="0" dirty="0">
                <a:ln>
                  <a:noFill/>
                </a:ln>
                <a:solidFill>
                  <a:srgbClr val="000000"/>
                </a:solidFill>
                <a:effectLst/>
                <a:uLnTx/>
                <a:uFillTx/>
                <a:latin typeface="Montserrat"/>
                <a:ea typeface="Montserrat"/>
                <a:cs typeface="Montserrat"/>
                <a:sym typeface="Montserrat"/>
              </a:rPr>
              <a:t>in the community</a:t>
            </a:r>
          </a:p>
          <a:p>
            <a:pPr marL="647700" marR="0" lvl="1" indent="-323850" algn="l" defTabSz="914400" rtl="0" eaLnBrk="1" fontAlgn="auto" latinLnBrk="0" hangingPunct="1">
              <a:lnSpc>
                <a:spcPts val="4650"/>
              </a:lnSpc>
              <a:spcBef>
                <a:spcPts val="0"/>
              </a:spcBef>
              <a:spcAft>
                <a:spcPts val="0"/>
              </a:spcAft>
              <a:buClrTx/>
              <a:buSzTx/>
              <a:buFont typeface="Arial"/>
              <a:buChar char="•"/>
              <a:tabLst/>
              <a:defRPr/>
            </a:pPr>
            <a:r>
              <a:rPr lang="en-US" sz="3000" dirty="0">
                <a:solidFill>
                  <a:srgbClr val="000000"/>
                </a:solidFill>
                <a:latin typeface="Montserrat"/>
                <a:ea typeface="Montserrat"/>
                <a:cs typeface="Montserrat"/>
                <a:sym typeface="Montserrat"/>
              </a:rPr>
              <a:t>Developed </a:t>
            </a:r>
            <a:r>
              <a:rPr lang="en-US" sz="3000" b="1" dirty="0">
                <a:solidFill>
                  <a:srgbClr val="000000"/>
                </a:solidFill>
                <a:latin typeface="Montserrat"/>
                <a:ea typeface="Montserrat"/>
                <a:cs typeface="Montserrat"/>
                <a:sym typeface="Montserrat"/>
              </a:rPr>
              <a:t>with parents</a:t>
            </a:r>
            <a:r>
              <a:rPr lang="en-US" sz="3000" dirty="0">
                <a:solidFill>
                  <a:srgbClr val="000000"/>
                </a:solidFill>
                <a:latin typeface="Montserrat"/>
                <a:ea typeface="Montserrat"/>
                <a:cs typeface="Montserrat"/>
                <a:sym typeface="Montserrat"/>
              </a:rPr>
              <a:t>; not for them </a:t>
            </a:r>
            <a:endParaRPr kumimoji="0" lang="en-US" sz="3000" b="0" i="0" u="none" strike="noStrike" kern="1200" cap="none" spc="0" normalizeH="0" baseline="0" noProof="0" dirty="0">
              <a:ln>
                <a:noFill/>
              </a:ln>
              <a:solidFill>
                <a:srgbClr val="000000"/>
              </a:solidFill>
              <a:effectLst/>
              <a:uLnTx/>
              <a:uFillTx/>
              <a:latin typeface="Montserrat"/>
              <a:ea typeface="Montserrat"/>
              <a:cs typeface="Montserrat"/>
              <a:sym typeface="Montserrat"/>
            </a:endParaRPr>
          </a:p>
        </p:txBody>
      </p:sp>
      <p:sp>
        <p:nvSpPr>
          <p:cNvPr id="6" name="AutoShape 6"/>
          <p:cNvSpPr/>
          <p:nvPr/>
        </p:nvSpPr>
        <p:spPr>
          <a:xfrm>
            <a:off x="11132994" y="3935978"/>
            <a:ext cx="6529943" cy="0"/>
          </a:xfrm>
          <a:prstGeom prst="line">
            <a:avLst/>
          </a:prstGeom>
          <a:ln w="104775" cap="flat">
            <a:solidFill>
              <a:srgbClr val="040606"/>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718E7-4106-5541-BC28-404248FC04E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E8F30B0-1B6C-69BC-6595-8B28BE070E1B}"/>
              </a:ext>
            </a:extLst>
          </p:cNvPr>
          <p:cNvPicPr>
            <a:picLocks noChangeAspect="1"/>
          </p:cNvPicPr>
          <p:nvPr/>
        </p:nvPicPr>
        <p:blipFill>
          <a:blip r:embed="rId2"/>
          <a:stretch>
            <a:fillRect/>
          </a:stretch>
        </p:blipFill>
        <p:spPr>
          <a:xfrm>
            <a:off x="5755" y="0"/>
            <a:ext cx="18276489" cy="10287000"/>
          </a:xfrm>
          <a:prstGeom prst="rect">
            <a:avLst/>
          </a:prstGeom>
        </p:spPr>
      </p:pic>
      <p:sp>
        <p:nvSpPr>
          <p:cNvPr id="9" name="TextBox 8">
            <a:extLst>
              <a:ext uri="{FF2B5EF4-FFF2-40B4-BE49-F238E27FC236}">
                <a16:creationId xmlns:a16="http://schemas.microsoft.com/office/drawing/2014/main" id="{A837F680-7476-065C-22C5-F72B38B3E634}"/>
              </a:ext>
            </a:extLst>
          </p:cNvPr>
          <p:cNvSpPr txBox="1"/>
          <p:nvPr/>
        </p:nvSpPr>
        <p:spPr>
          <a:xfrm>
            <a:off x="2057400" y="2247900"/>
            <a:ext cx="13792200" cy="6463308"/>
          </a:xfrm>
          <a:prstGeom prst="rect">
            <a:avLst/>
          </a:prstGeom>
          <a:noFill/>
        </p:spPr>
        <p:txBody>
          <a:bodyPr wrap="square" rtlCol="0">
            <a:spAutoFit/>
          </a:bodyPr>
          <a:lstStyle/>
          <a:p>
            <a:pPr algn="ctr"/>
            <a:r>
              <a:rPr lang="en-US" sz="13800" b="1" dirty="0"/>
              <a:t>Strengths Based</a:t>
            </a:r>
          </a:p>
          <a:p>
            <a:pPr algn="ctr"/>
            <a:endParaRPr lang="en-US" sz="13800" b="1" dirty="0"/>
          </a:p>
          <a:p>
            <a:pPr algn="ctr"/>
            <a:r>
              <a:rPr lang="en-US" sz="13800" b="1" dirty="0"/>
              <a:t>Trauma-informed </a:t>
            </a:r>
          </a:p>
        </p:txBody>
      </p:sp>
    </p:spTree>
    <p:extLst>
      <p:ext uri="{BB962C8B-B14F-4D97-AF65-F5344CB8AC3E}">
        <p14:creationId xmlns:p14="http://schemas.microsoft.com/office/powerpoint/2010/main" val="1288216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F3E0-11EB-9E10-8041-0AB148D25C3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5E6B39D-D005-4A7E-A4A6-6CCB391686A2}"/>
              </a:ext>
            </a:extLst>
          </p:cNvPr>
          <p:cNvPicPr>
            <a:picLocks noChangeAspect="1"/>
          </p:cNvPicPr>
          <p:nvPr/>
        </p:nvPicPr>
        <p:blipFill>
          <a:blip r:embed="rId2"/>
          <a:stretch>
            <a:fillRect/>
          </a:stretch>
        </p:blipFill>
        <p:spPr>
          <a:xfrm>
            <a:off x="5755" y="0"/>
            <a:ext cx="18276489" cy="10287000"/>
          </a:xfrm>
          <a:prstGeom prst="rect">
            <a:avLst/>
          </a:prstGeom>
        </p:spPr>
      </p:pic>
      <p:sp>
        <p:nvSpPr>
          <p:cNvPr id="9" name="TextBox 8">
            <a:extLst>
              <a:ext uri="{FF2B5EF4-FFF2-40B4-BE49-F238E27FC236}">
                <a16:creationId xmlns:a16="http://schemas.microsoft.com/office/drawing/2014/main" id="{892F8E64-750A-1CBF-98C8-01B53C2077B5}"/>
              </a:ext>
            </a:extLst>
          </p:cNvPr>
          <p:cNvSpPr txBox="1"/>
          <p:nvPr/>
        </p:nvSpPr>
        <p:spPr>
          <a:xfrm>
            <a:off x="2057400" y="2247900"/>
            <a:ext cx="13792200" cy="7848302"/>
          </a:xfrm>
          <a:prstGeom prst="rect">
            <a:avLst/>
          </a:prstGeom>
          <a:noFill/>
        </p:spPr>
        <p:txBody>
          <a:bodyPr wrap="square" rtlCol="0">
            <a:spAutoFit/>
          </a:bodyPr>
          <a:lstStyle/>
          <a:p>
            <a:pPr algn="ctr"/>
            <a:r>
              <a:rPr lang="en-US" sz="6000" b="1" dirty="0"/>
              <a:t>Evaluations in Colorado revealed significant gains in family economic self-sufficiency, health, and resilience over a nine month period. </a:t>
            </a:r>
          </a:p>
          <a:p>
            <a:pPr algn="ctr"/>
            <a:endParaRPr lang="en-US" sz="6000" b="1" dirty="0"/>
          </a:p>
          <a:p>
            <a:pPr algn="ctr"/>
            <a:endParaRPr lang="en-US" sz="6000" b="1" dirty="0"/>
          </a:p>
          <a:p>
            <a:pPr algn="ctr"/>
            <a:r>
              <a:rPr lang="en-US" sz="2400" dirty="0">
                <a:hlinkClick r:id="rId3"/>
              </a:rPr>
              <a:t>Research &amp; Evaluation – Family Resource Center Association</a:t>
            </a:r>
            <a:endParaRPr lang="en-US" sz="2400" b="1" dirty="0"/>
          </a:p>
          <a:p>
            <a:pPr algn="ctr"/>
            <a:endParaRPr lang="en-US" sz="6000" b="1" dirty="0"/>
          </a:p>
          <a:p>
            <a:pPr algn="ctr"/>
            <a:endParaRPr lang="en-US" sz="6000" b="1" dirty="0"/>
          </a:p>
        </p:txBody>
      </p:sp>
    </p:spTree>
    <p:extLst>
      <p:ext uri="{BB962C8B-B14F-4D97-AF65-F5344CB8AC3E}">
        <p14:creationId xmlns:p14="http://schemas.microsoft.com/office/powerpoint/2010/main" val="1506695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C6F0FD-3DE1-694F-8110-4D9DCD424BB4}"/>
              </a:ext>
            </a:extLst>
          </p:cNvPr>
          <p:cNvSpPr txBox="1"/>
          <p:nvPr/>
        </p:nvSpPr>
        <p:spPr>
          <a:xfrm>
            <a:off x="2133600" y="1638300"/>
            <a:ext cx="13487400" cy="8402300"/>
          </a:xfrm>
          <a:prstGeom prst="rect">
            <a:avLst/>
          </a:prstGeom>
          <a:noFill/>
        </p:spPr>
        <p:txBody>
          <a:bodyPr wrap="square" rtlCol="0">
            <a:spAutoFit/>
          </a:bodyPr>
          <a:lstStyle/>
          <a:p>
            <a:r>
              <a:rPr lang="en-US" sz="4800" b="1" dirty="0"/>
              <a:t>A longitudinal study in a rural Western U.S. county found that every $1 invested in the FRC yielded $2.92 in savings to the child welfare system. </a:t>
            </a:r>
          </a:p>
          <a:p>
            <a:endParaRPr lang="en-US" sz="4800" b="1" dirty="0"/>
          </a:p>
          <a:p>
            <a:r>
              <a:rPr lang="en-US" sz="4800" b="1" dirty="0"/>
              <a:t>Other studies report ROI figures a high as $4.93 per dollar invested, with reductions in out-of-home placements and child abuse cases. </a:t>
            </a:r>
          </a:p>
          <a:p>
            <a:endParaRPr lang="en-US" sz="4800" b="1" dirty="0"/>
          </a:p>
          <a:p>
            <a:r>
              <a:rPr lang="en-US" sz="2000" dirty="0"/>
              <a:t>Bayless, S., Ariza, A., Richmond, M. &amp; Pecora, P.J. (2025).Returns on investment of a </a:t>
            </a:r>
            <a:r>
              <a:rPr lang="en-US" sz="2000" dirty="0" err="1"/>
              <a:t>familyresource</a:t>
            </a:r>
            <a:r>
              <a:rPr lang="en-US" sz="2000" dirty="0"/>
              <a:t> center to the child welfare system: Estimates from a quasi-experimental study from </a:t>
            </a:r>
            <a:r>
              <a:rPr lang="en-US" sz="2000" dirty="0" err="1"/>
              <a:t>thewestern</a:t>
            </a:r>
            <a:r>
              <a:rPr lang="en-US" sz="2000" dirty="0"/>
              <a:t> United </a:t>
            </a:r>
            <a:r>
              <a:rPr lang="en-US" sz="2000" dirty="0" err="1"/>
              <a:t>States.Family</a:t>
            </a:r>
            <a:r>
              <a:rPr lang="en-US" sz="2000" dirty="0"/>
              <a:t> Justice </a:t>
            </a:r>
            <a:r>
              <a:rPr lang="en-US" sz="2000" dirty="0" err="1"/>
              <a:t>Journal,Vol</a:t>
            </a:r>
            <a:r>
              <a:rPr lang="en-US" sz="2000" dirty="0"/>
              <a:t>. 22, 10-16. Retrieved fromhttps://www.thefamilyjusticegroup.org/</a:t>
            </a:r>
          </a:p>
          <a:p>
            <a:br>
              <a:rPr lang="en-US" dirty="0"/>
            </a:br>
            <a:endParaRPr lang="en-US" sz="4800" b="1" dirty="0"/>
          </a:p>
          <a:p>
            <a:endParaRPr lang="en-US" dirty="0"/>
          </a:p>
        </p:txBody>
      </p:sp>
    </p:spTree>
    <p:extLst>
      <p:ext uri="{BB962C8B-B14F-4D97-AF65-F5344CB8AC3E}">
        <p14:creationId xmlns:p14="http://schemas.microsoft.com/office/powerpoint/2010/main" val="2166575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EA8939-97E9-BACE-F5C4-6B746B7016DA}"/>
              </a:ext>
            </a:extLst>
          </p:cNvPr>
          <p:cNvPicPr>
            <a:picLocks noChangeAspect="1"/>
          </p:cNvPicPr>
          <p:nvPr/>
        </p:nvPicPr>
        <p:blipFill>
          <a:blip r:embed="rId2"/>
          <a:stretch>
            <a:fillRect/>
          </a:stretch>
        </p:blipFill>
        <p:spPr>
          <a:xfrm>
            <a:off x="5755" y="0"/>
            <a:ext cx="18276489" cy="10287000"/>
          </a:xfrm>
          <a:prstGeom prst="rect">
            <a:avLst/>
          </a:prstGeom>
        </p:spPr>
      </p:pic>
      <p:sp>
        <p:nvSpPr>
          <p:cNvPr id="2" name="Freeform 2"/>
          <p:cNvSpPr/>
          <p:nvPr/>
        </p:nvSpPr>
        <p:spPr>
          <a:xfrm>
            <a:off x="1149253" y="1700201"/>
            <a:ext cx="7525985" cy="1520149"/>
          </a:xfrm>
          <a:custGeom>
            <a:avLst/>
            <a:gdLst/>
            <a:ahLst/>
            <a:cxnLst/>
            <a:rect l="l" t="t" r="r" b="b"/>
            <a:pathLst>
              <a:path w="7525985" h="1520149">
                <a:moveTo>
                  <a:pt x="0" y="0"/>
                </a:moveTo>
                <a:lnTo>
                  <a:pt x="7525985" y="0"/>
                </a:lnTo>
                <a:lnTo>
                  <a:pt x="7525985" y="1520149"/>
                </a:lnTo>
                <a:lnTo>
                  <a:pt x="0" y="152014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675238" y="186955"/>
            <a:ext cx="11756340" cy="9913090"/>
          </a:xfrm>
          <a:custGeom>
            <a:avLst/>
            <a:gdLst/>
            <a:ahLst/>
            <a:cxnLst/>
            <a:rect l="l" t="t" r="r" b="b"/>
            <a:pathLst>
              <a:path w="11756340" h="9913090">
                <a:moveTo>
                  <a:pt x="0" y="0"/>
                </a:moveTo>
                <a:lnTo>
                  <a:pt x="11756340" y="0"/>
                </a:lnTo>
                <a:lnTo>
                  <a:pt x="11756340" y="9913090"/>
                </a:lnTo>
                <a:lnTo>
                  <a:pt x="0" y="991309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149253" y="3928614"/>
            <a:ext cx="6997273" cy="4658185"/>
          </a:xfrm>
          <a:custGeom>
            <a:avLst/>
            <a:gdLst/>
            <a:ahLst/>
            <a:cxnLst/>
            <a:rect l="l" t="t" r="r" b="b"/>
            <a:pathLst>
              <a:path w="6997273" h="4658185">
                <a:moveTo>
                  <a:pt x="0" y="0"/>
                </a:moveTo>
                <a:lnTo>
                  <a:pt x="6997273" y="0"/>
                </a:lnTo>
                <a:lnTo>
                  <a:pt x="6997273" y="4658185"/>
                </a:lnTo>
                <a:lnTo>
                  <a:pt x="0" y="4658185"/>
                </a:lnTo>
                <a:lnTo>
                  <a:pt x="0" y="0"/>
                </a:lnTo>
                <a:close/>
              </a:path>
            </a:pathLst>
          </a:custGeom>
          <a:blipFill>
            <a:blip r:embed="rId5"/>
            <a:stretch>
              <a:fillRect/>
            </a:stretch>
          </a:blipFill>
          <a:ln w="38100" cap="sq">
            <a:solidFill>
              <a:srgbClr val="000000"/>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8BE8F-A8A8-CF97-001B-E42692390EF0}"/>
              </a:ext>
            </a:extLst>
          </p:cNvPr>
          <p:cNvPicPr>
            <a:picLocks noChangeAspect="1"/>
          </p:cNvPicPr>
          <p:nvPr/>
        </p:nvPicPr>
        <p:blipFill>
          <a:blip r:embed="rId2"/>
          <a:stretch>
            <a:fillRect/>
          </a:stretch>
        </p:blipFill>
        <p:spPr>
          <a:xfrm>
            <a:off x="2708" y="0"/>
            <a:ext cx="18282583" cy="10287000"/>
          </a:xfrm>
          <a:prstGeom prst="rect">
            <a:avLst/>
          </a:prstGeom>
        </p:spPr>
      </p:pic>
      <p:pic>
        <p:nvPicPr>
          <p:cNvPr id="3" name="Picture 2">
            <a:extLst>
              <a:ext uri="{FF2B5EF4-FFF2-40B4-BE49-F238E27FC236}">
                <a16:creationId xmlns:a16="http://schemas.microsoft.com/office/drawing/2014/main" id="{AA5A08A1-DDF8-96EC-C353-E9793BF60C2B}"/>
              </a:ext>
            </a:extLst>
          </p:cNvPr>
          <p:cNvPicPr>
            <a:picLocks noChangeAspect="1"/>
          </p:cNvPicPr>
          <p:nvPr/>
        </p:nvPicPr>
        <p:blipFill>
          <a:blip r:embed="rId3"/>
          <a:stretch>
            <a:fillRect/>
          </a:stretch>
        </p:blipFill>
        <p:spPr>
          <a:xfrm>
            <a:off x="838200" y="471487"/>
            <a:ext cx="16916400" cy="9515476"/>
          </a:xfrm>
          <a:prstGeom prst="rect">
            <a:avLst/>
          </a:prstGeom>
        </p:spPr>
      </p:pic>
    </p:spTree>
    <p:extLst>
      <p:ext uri="{BB962C8B-B14F-4D97-AF65-F5344CB8AC3E}">
        <p14:creationId xmlns:p14="http://schemas.microsoft.com/office/powerpoint/2010/main" val="3217126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CF50E-5DF0-750B-9B09-C8CAF4C224F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5EEE05C-EA7F-249D-3EDF-D3C6C14B8D8C}"/>
              </a:ext>
            </a:extLst>
          </p:cNvPr>
          <p:cNvPicPr>
            <a:picLocks noChangeAspect="1"/>
          </p:cNvPicPr>
          <p:nvPr/>
        </p:nvPicPr>
        <p:blipFill>
          <a:blip r:embed="rId2"/>
          <a:stretch>
            <a:fillRect/>
          </a:stretch>
        </p:blipFill>
        <p:spPr>
          <a:xfrm>
            <a:off x="5755" y="0"/>
            <a:ext cx="18276489" cy="10287000"/>
          </a:xfrm>
          <a:prstGeom prst="rect">
            <a:avLst/>
          </a:prstGeom>
        </p:spPr>
      </p:pic>
      <p:pic>
        <p:nvPicPr>
          <p:cNvPr id="13" name="Picture 12">
            <a:extLst>
              <a:ext uri="{FF2B5EF4-FFF2-40B4-BE49-F238E27FC236}">
                <a16:creationId xmlns:a16="http://schemas.microsoft.com/office/drawing/2014/main" id="{A16C9021-9CB0-6343-78F8-0B13F0E506B2}"/>
              </a:ext>
            </a:extLst>
          </p:cNvPr>
          <p:cNvPicPr>
            <a:picLocks noChangeAspect="1"/>
          </p:cNvPicPr>
          <p:nvPr/>
        </p:nvPicPr>
        <p:blipFill>
          <a:blip r:embed="rId3"/>
          <a:stretch>
            <a:fillRect/>
          </a:stretch>
        </p:blipFill>
        <p:spPr>
          <a:xfrm>
            <a:off x="3200400" y="669295"/>
            <a:ext cx="11578328" cy="8948410"/>
          </a:xfrm>
          <a:prstGeom prst="rect">
            <a:avLst/>
          </a:prstGeom>
        </p:spPr>
      </p:pic>
    </p:spTree>
    <p:extLst>
      <p:ext uri="{BB962C8B-B14F-4D97-AF65-F5344CB8AC3E}">
        <p14:creationId xmlns:p14="http://schemas.microsoft.com/office/powerpoint/2010/main" val="2759589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83B470-7FDA-A85F-FD23-3DE56D25377F}"/>
              </a:ext>
            </a:extLst>
          </p:cNvPr>
          <p:cNvPicPr>
            <a:picLocks noChangeAspect="1"/>
          </p:cNvPicPr>
          <p:nvPr/>
        </p:nvPicPr>
        <p:blipFill>
          <a:blip r:embed="rId2"/>
          <a:stretch>
            <a:fillRect/>
          </a:stretch>
        </p:blipFill>
        <p:spPr>
          <a:xfrm>
            <a:off x="5755" y="0"/>
            <a:ext cx="18276489" cy="10287000"/>
          </a:xfrm>
          <a:prstGeom prst="rect">
            <a:avLst/>
          </a:prstGeom>
        </p:spPr>
      </p:pic>
      <p:pic>
        <p:nvPicPr>
          <p:cNvPr id="4" name="Picture 3">
            <a:extLst>
              <a:ext uri="{FF2B5EF4-FFF2-40B4-BE49-F238E27FC236}">
                <a16:creationId xmlns:a16="http://schemas.microsoft.com/office/drawing/2014/main" id="{1212C270-0954-0729-8714-29260B8D54F4}"/>
              </a:ext>
            </a:extLst>
          </p:cNvPr>
          <p:cNvPicPr>
            <a:picLocks noChangeAspect="1"/>
          </p:cNvPicPr>
          <p:nvPr/>
        </p:nvPicPr>
        <p:blipFill>
          <a:blip r:embed="rId3"/>
          <a:stretch>
            <a:fillRect/>
          </a:stretch>
        </p:blipFill>
        <p:spPr>
          <a:xfrm>
            <a:off x="1981200" y="3467100"/>
            <a:ext cx="13923078" cy="4883921"/>
          </a:xfrm>
          <a:prstGeom prst="rect">
            <a:avLst/>
          </a:prstGeom>
        </p:spPr>
      </p:pic>
      <p:sp>
        <p:nvSpPr>
          <p:cNvPr id="5" name="TextBox 4">
            <a:extLst>
              <a:ext uri="{FF2B5EF4-FFF2-40B4-BE49-F238E27FC236}">
                <a16:creationId xmlns:a16="http://schemas.microsoft.com/office/drawing/2014/main" id="{D4D42406-DAFC-B796-DBD1-6408C8415E75}"/>
              </a:ext>
            </a:extLst>
          </p:cNvPr>
          <p:cNvSpPr txBox="1"/>
          <p:nvPr/>
        </p:nvSpPr>
        <p:spPr>
          <a:xfrm>
            <a:off x="3276600" y="723900"/>
            <a:ext cx="11353800" cy="2646878"/>
          </a:xfrm>
          <a:prstGeom prst="rect">
            <a:avLst/>
          </a:prstGeom>
          <a:noFill/>
        </p:spPr>
        <p:txBody>
          <a:bodyPr wrap="square" rtlCol="0">
            <a:spAutoFit/>
          </a:bodyPr>
          <a:lstStyle/>
          <a:p>
            <a:pPr algn="ctr"/>
            <a:r>
              <a:rPr lang="en-US" sz="16600" dirty="0"/>
              <a:t>Many thanks </a:t>
            </a:r>
          </a:p>
        </p:txBody>
      </p:sp>
    </p:spTree>
    <p:extLst>
      <p:ext uri="{BB962C8B-B14F-4D97-AF65-F5344CB8AC3E}">
        <p14:creationId xmlns:p14="http://schemas.microsoft.com/office/powerpoint/2010/main" val="10504118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92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endParaRPr lang="en-US" dirty="0"/>
          </a:p>
        </p:txBody>
      </p:sp>
      <p:sp>
        <p:nvSpPr>
          <p:cNvPr id="5" name="TextBox 5"/>
          <p:cNvSpPr txBox="1"/>
          <p:nvPr/>
        </p:nvSpPr>
        <p:spPr>
          <a:xfrm>
            <a:off x="10168077" y="8358990"/>
            <a:ext cx="5371671" cy="533400"/>
          </a:xfrm>
          <a:prstGeom prst="rect">
            <a:avLst/>
          </a:prstGeom>
        </p:spPr>
        <p:txBody>
          <a:bodyPr lIns="0" tIns="0" rIns="0" bIns="0" rtlCol="0" anchor="t">
            <a:spAutoFit/>
          </a:bodyPr>
          <a:lstStyle/>
          <a:p>
            <a:pPr algn="r">
              <a:lnSpc>
                <a:spcPts val="4200"/>
              </a:lnSpc>
            </a:pPr>
            <a:r>
              <a:rPr lang="en-US" sz="3000" dirty="0">
                <a:solidFill>
                  <a:srgbClr val="000000"/>
                </a:solidFill>
                <a:latin typeface="Public Sans"/>
              </a:rPr>
              <a:t>cfr@okstate.edu</a:t>
            </a:r>
          </a:p>
        </p:txBody>
      </p:sp>
      <p:sp>
        <p:nvSpPr>
          <p:cNvPr id="9" name="TextBox 9"/>
          <p:cNvSpPr txBox="1"/>
          <p:nvPr/>
        </p:nvSpPr>
        <p:spPr>
          <a:xfrm>
            <a:off x="1637313" y="4779958"/>
            <a:ext cx="6393596" cy="4257675"/>
          </a:xfrm>
          <a:prstGeom prst="rect">
            <a:avLst/>
          </a:prstGeom>
        </p:spPr>
        <p:txBody>
          <a:bodyPr lIns="0" tIns="0" rIns="0" bIns="0" rtlCol="0" anchor="t">
            <a:spAutoFit/>
          </a:bodyPr>
          <a:lstStyle/>
          <a:p>
            <a:pPr algn="ctr">
              <a:lnSpc>
                <a:spcPts val="4200"/>
              </a:lnSpc>
            </a:pPr>
            <a:r>
              <a:rPr lang="en-US" sz="3000" dirty="0">
                <a:solidFill>
                  <a:srgbClr val="000000"/>
                </a:solidFill>
                <a:latin typeface="Heebo Bold"/>
              </a:rPr>
              <a:t>Contributors: </a:t>
            </a:r>
          </a:p>
          <a:p>
            <a:pPr algn="ctr">
              <a:lnSpc>
                <a:spcPts val="4200"/>
              </a:lnSpc>
            </a:pPr>
            <a:r>
              <a:rPr lang="en-US" sz="3000" dirty="0">
                <a:solidFill>
                  <a:srgbClr val="000000"/>
                </a:solidFill>
                <a:latin typeface="Heebo"/>
              </a:rPr>
              <a:t>Tia Waldrop, PhD, PI</a:t>
            </a:r>
          </a:p>
          <a:p>
            <a:pPr algn="ctr">
              <a:lnSpc>
                <a:spcPts val="4200"/>
              </a:lnSpc>
            </a:pPr>
            <a:r>
              <a:rPr lang="en-US" sz="3000" dirty="0">
                <a:solidFill>
                  <a:srgbClr val="000000"/>
                </a:solidFill>
                <a:latin typeface="Heebo"/>
              </a:rPr>
              <a:t>Lana Beasley, PhD</a:t>
            </a:r>
          </a:p>
          <a:p>
            <a:pPr algn="ctr">
              <a:lnSpc>
                <a:spcPts val="4200"/>
              </a:lnSpc>
            </a:pPr>
            <a:r>
              <a:rPr lang="en-US" sz="3000" dirty="0">
                <a:solidFill>
                  <a:srgbClr val="000000"/>
                </a:solidFill>
                <a:latin typeface="Heebo"/>
              </a:rPr>
              <a:t>Brooke Tuttle, PhD, Co-I</a:t>
            </a:r>
          </a:p>
          <a:p>
            <a:pPr algn="ctr">
              <a:lnSpc>
                <a:spcPts val="4200"/>
              </a:lnSpc>
            </a:pPr>
            <a:r>
              <a:rPr lang="en-US" sz="3000" dirty="0">
                <a:solidFill>
                  <a:srgbClr val="000000"/>
                </a:solidFill>
                <a:latin typeface="Heebo"/>
              </a:rPr>
              <a:t>Haley Hall, MS</a:t>
            </a:r>
          </a:p>
          <a:p>
            <a:pPr algn="ctr">
              <a:lnSpc>
                <a:spcPts val="4200"/>
              </a:lnSpc>
            </a:pPr>
            <a:r>
              <a:rPr lang="en-US" sz="3000" dirty="0">
                <a:solidFill>
                  <a:srgbClr val="000000"/>
                </a:solidFill>
                <a:latin typeface="Heebo"/>
              </a:rPr>
              <a:t>Hannah James, MS</a:t>
            </a:r>
          </a:p>
          <a:p>
            <a:pPr algn="ctr">
              <a:lnSpc>
                <a:spcPts val="4200"/>
              </a:lnSpc>
            </a:pPr>
            <a:r>
              <a:rPr lang="en-US" sz="3000" dirty="0">
                <a:solidFill>
                  <a:srgbClr val="000000"/>
                </a:solidFill>
                <a:latin typeface="Heebo"/>
              </a:rPr>
              <a:t>Sage Murray</a:t>
            </a:r>
          </a:p>
          <a:p>
            <a:pPr algn="ctr">
              <a:lnSpc>
                <a:spcPts val="4200"/>
              </a:lnSpc>
            </a:pPr>
            <a:r>
              <a:rPr lang="en-US" sz="3000" dirty="0" err="1">
                <a:solidFill>
                  <a:srgbClr val="000000"/>
                </a:solidFill>
                <a:latin typeface="Heebo"/>
              </a:rPr>
              <a:t>Divanny</a:t>
            </a:r>
            <a:r>
              <a:rPr lang="en-US" sz="3000" dirty="0">
                <a:solidFill>
                  <a:srgbClr val="000000"/>
                </a:solidFill>
                <a:latin typeface="Heebo"/>
              </a:rPr>
              <a:t> Perez</a:t>
            </a:r>
          </a:p>
        </p:txBody>
      </p:sp>
      <p:sp>
        <p:nvSpPr>
          <p:cNvPr id="10" name="TextBox 9">
            <a:extLst>
              <a:ext uri="{FF2B5EF4-FFF2-40B4-BE49-F238E27FC236}">
                <a16:creationId xmlns:a16="http://schemas.microsoft.com/office/drawing/2014/main" id="{792A9B02-DB54-FD6B-4D69-19618BAD127F}"/>
              </a:ext>
            </a:extLst>
          </p:cNvPr>
          <p:cNvSpPr txBox="1"/>
          <p:nvPr/>
        </p:nvSpPr>
        <p:spPr>
          <a:xfrm>
            <a:off x="9982200" y="5676900"/>
            <a:ext cx="7772400" cy="2215991"/>
          </a:xfrm>
          <a:prstGeom prst="rect">
            <a:avLst/>
          </a:prstGeom>
          <a:noFill/>
        </p:spPr>
        <p:txBody>
          <a:bodyPr wrap="square" rtlCol="0">
            <a:spAutoFit/>
          </a:bodyPr>
          <a:lstStyle/>
          <a:p>
            <a:pPr algn="ctr"/>
            <a:r>
              <a:rPr lang="en-US" sz="4000" dirty="0"/>
              <a:t>AJ Griffin, EdD</a:t>
            </a:r>
          </a:p>
          <a:p>
            <a:pPr algn="ctr"/>
            <a:r>
              <a:rPr lang="en-US" sz="4000" dirty="0">
                <a:hlinkClick r:id="rId3"/>
              </a:rPr>
              <a:t>ajgriffin@pottsfamilyfoundation.org</a:t>
            </a:r>
            <a:endParaRPr lang="en-US" sz="4000" dirty="0"/>
          </a:p>
          <a:p>
            <a:pPr algn="ctr"/>
            <a:r>
              <a:rPr lang="en-US" sz="4000" dirty="0"/>
              <a:t>405-834-0782</a:t>
            </a:r>
          </a:p>
          <a:p>
            <a:pPr algn="ctr"/>
            <a:endParaRPr lang="en-US" dirty="0"/>
          </a:p>
        </p:txBody>
      </p:sp>
      <p:pic>
        <p:nvPicPr>
          <p:cNvPr id="6" name="Picture 5" descr="A close-up of a logo">
            <a:extLst>
              <a:ext uri="{FF2B5EF4-FFF2-40B4-BE49-F238E27FC236}">
                <a16:creationId xmlns:a16="http://schemas.microsoft.com/office/drawing/2014/main" id="{D8BD43D2-A325-EDF0-8B9F-94D9AD41F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322099"/>
            <a:ext cx="12738100" cy="4127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716352" y="26890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475642" y="26890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57061" y="26890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386594" y="2819025"/>
            <a:ext cx="5033394" cy="4114800"/>
          </a:xfrm>
          <a:custGeom>
            <a:avLst/>
            <a:gdLst/>
            <a:ahLst/>
            <a:cxnLst/>
            <a:rect l="l" t="t" r="r" b="b"/>
            <a:pathLst>
              <a:path w="5033394" h="4114800">
                <a:moveTo>
                  <a:pt x="0" y="0"/>
                </a:moveTo>
                <a:lnTo>
                  <a:pt x="5033394" y="0"/>
                </a:lnTo>
                <a:lnTo>
                  <a:pt x="503339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716352" y="3587474"/>
            <a:ext cx="4635831" cy="3000749"/>
          </a:xfrm>
          <a:custGeom>
            <a:avLst/>
            <a:gdLst/>
            <a:ahLst/>
            <a:cxnLst/>
            <a:rect l="l" t="t" r="r" b="b"/>
            <a:pathLst>
              <a:path w="4635831" h="3000749">
                <a:moveTo>
                  <a:pt x="0" y="0"/>
                </a:moveTo>
                <a:lnTo>
                  <a:pt x="4635831" y="0"/>
                </a:lnTo>
                <a:lnTo>
                  <a:pt x="4635831" y="3000749"/>
                </a:lnTo>
                <a:lnTo>
                  <a:pt x="0" y="3000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2227422" y="3028950"/>
            <a:ext cx="2314575" cy="4114800"/>
          </a:xfrm>
          <a:custGeom>
            <a:avLst/>
            <a:gdLst/>
            <a:ahLst/>
            <a:cxnLst/>
            <a:rect l="l" t="t" r="r" b="b"/>
            <a:pathLst>
              <a:path w="2314575" h="4114800">
                <a:moveTo>
                  <a:pt x="0" y="0"/>
                </a:moveTo>
                <a:lnTo>
                  <a:pt x="2314575" y="0"/>
                </a:lnTo>
                <a:lnTo>
                  <a:pt x="2314575"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2084070" y="460197"/>
            <a:ext cx="14119860" cy="2190750"/>
          </a:xfrm>
          <a:prstGeom prst="rect">
            <a:avLst/>
          </a:prstGeom>
        </p:spPr>
        <p:txBody>
          <a:bodyPr lIns="0" tIns="0" rIns="0" bIns="0" rtlCol="0" anchor="t">
            <a:spAutoFit/>
          </a:bodyPr>
          <a:lstStyle/>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7200" b="0" i="0" u="none" strike="noStrike" kern="1200" cap="none" spc="0" normalizeH="0" baseline="0" noProof="0">
                <a:ln>
                  <a:noFill/>
                </a:ln>
                <a:solidFill>
                  <a:srgbClr val="63666A"/>
                </a:solidFill>
                <a:effectLst/>
                <a:uLnTx/>
                <a:uFillTx/>
                <a:latin typeface="Heebo Ultra-Bold"/>
                <a:ea typeface="+mn-ea"/>
                <a:cs typeface="+mn-cs"/>
              </a:rPr>
              <a:t>Engaging Communities</a:t>
            </a:r>
          </a:p>
          <a:p>
            <a:pPr marL="0" marR="0" lvl="0" indent="0" algn="ctr" defTabSz="914400" rtl="0" eaLnBrk="1" fontAlgn="auto" latinLnBrk="0" hangingPunct="1">
              <a:lnSpc>
                <a:spcPts val="8640"/>
              </a:lnSpc>
              <a:spcBef>
                <a:spcPts val="0"/>
              </a:spcBef>
              <a:spcAft>
                <a:spcPts val="0"/>
              </a:spcAft>
              <a:buClrTx/>
              <a:buSzTx/>
              <a:buFontTx/>
              <a:buNone/>
              <a:tabLst/>
              <a:defRPr/>
            </a:pPr>
            <a:r>
              <a:rPr kumimoji="0" lang="en-US" sz="7200" b="0" i="0" u="none" strike="noStrike" kern="1200" cap="none" spc="0" normalizeH="0" baseline="0" noProof="0">
                <a:ln>
                  <a:noFill/>
                </a:ln>
                <a:solidFill>
                  <a:srgbClr val="63666A"/>
                </a:solidFill>
                <a:effectLst/>
                <a:uLnTx/>
                <a:uFillTx/>
                <a:latin typeface="Heebo Ultra-Bold"/>
                <a:ea typeface="+mn-ea"/>
                <a:cs typeface="+mn-cs"/>
              </a:rPr>
              <a:t>N=1,988</a:t>
            </a:r>
          </a:p>
        </p:txBody>
      </p:sp>
      <p:sp>
        <p:nvSpPr>
          <p:cNvPr id="10" name="TextBox 10"/>
          <p:cNvSpPr txBox="1"/>
          <p:nvPr/>
        </p:nvSpPr>
        <p:spPr>
          <a:xfrm>
            <a:off x="6714779" y="7810500"/>
            <a:ext cx="5523088" cy="1152525"/>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Focus Group Participants </a:t>
            </a:r>
          </a:p>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N=163</a:t>
            </a:r>
          </a:p>
        </p:txBody>
      </p:sp>
      <p:sp>
        <p:nvSpPr>
          <p:cNvPr id="11" name="TextBox 11"/>
          <p:cNvSpPr txBox="1"/>
          <p:nvPr/>
        </p:nvSpPr>
        <p:spPr>
          <a:xfrm>
            <a:off x="13337334" y="7810500"/>
            <a:ext cx="3131913" cy="1152525"/>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Interviewees</a:t>
            </a:r>
          </a:p>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N=22</a:t>
            </a:r>
          </a:p>
        </p:txBody>
      </p:sp>
      <p:sp>
        <p:nvSpPr>
          <p:cNvPr id="12" name="TextBox 12"/>
          <p:cNvSpPr txBox="1"/>
          <p:nvPr/>
        </p:nvSpPr>
        <p:spPr>
          <a:xfrm>
            <a:off x="1154107" y="7810500"/>
            <a:ext cx="4461204" cy="1152525"/>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Survey Respondents</a:t>
            </a:r>
          </a:p>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N=1,803</a:t>
            </a:r>
          </a:p>
        </p:txBody>
      </p:sp>
      <p:sp>
        <p:nvSpPr>
          <p:cNvPr id="13" name="TextBox 13"/>
          <p:cNvSpPr txBox="1"/>
          <p:nvPr/>
        </p:nvSpPr>
        <p:spPr>
          <a:xfrm>
            <a:off x="957061" y="9296400"/>
            <a:ext cx="17111205" cy="819150"/>
          </a:xfrm>
          <a:prstGeom prst="rect">
            <a:avLst/>
          </a:prstGeom>
        </p:spPr>
        <p:txBody>
          <a:bodyPr lIns="0" tIns="0" rIns="0" bIns="0" rtlCol="0" anchor="t">
            <a:spAutoFit/>
          </a:bodyPr>
          <a:lstStyle/>
          <a:p>
            <a:pPr marL="0" marR="0" lvl="0" indent="0" algn="ctr" defTabSz="914400" rtl="0" eaLnBrk="1" fontAlgn="auto" latinLnBrk="0" hangingPunct="1">
              <a:lnSpc>
                <a:spcPts val="3239"/>
              </a:lnSpc>
              <a:spcBef>
                <a:spcPts val="0"/>
              </a:spcBef>
              <a:spcAft>
                <a:spcPts val="0"/>
              </a:spcAft>
              <a:buClrTx/>
              <a:buSzTx/>
              <a:buFontTx/>
              <a:buNone/>
              <a:tabLst/>
              <a:defRPr/>
            </a:pPr>
            <a:r>
              <a:rPr kumimoji="0" lang="en-US" sz="2699" b="0" i="0" u="none" strike="noStrike" kern="1200" cap="none" spc="0" normalizeH="0" baseline="0" noProof="0">
                <a:ln>
                  <a:noFill/>
                </a:ln>
                <a:solidFill>
                  <a:srgbClr val="000000"/>
                </a:solidFill>
                <a:effectLst/>
                <a:uLnTx/>
                <a:uFillTx/>
                <a:latin typeface="Heebo"/>
                <a:ea typeface="+mn-ea"/>
                <a:cs typeface="+mn-cs"/>
              </a:rPr>
              <a:t>Note: Not all narratives reported the sample size from which data was collected; </a:t>
            </a:r>
          </a:p>
          <a:p>
            <a:pPr marL="0" marR="0" lvl="0" indent="0" algn="ctr" defTabSz="914400" rtl="0" eaLnBrk="1" fontAlgn="auto" latinLnBrk="0" hangingPunct="1">
              <a:lnSpc>
                <a:spcPts val="3239"/>
              </a:lnSpc>
              <a:spcBef>
                <a:spcPts val="0"/>
              </a:spcBef>
              <a:spcAft>
                <a:spcPts val="0"/>
              </a:spcAft>
              <a:buClrTx/>
              <a:buSzTx/>
              <a:buFontTx/>
              <a:buNone/>
              <a:tabLst/>
              <a:defRPr/>
            </a:pPr>
            <a:r>
              <a:rPr kumimoji="0" lang="en-US" sz="2699" b="0" i="0" u="none" strike="noStrike" kern="1200" cap="none" spc="0" normalizeH="0" baseline="0" noProof="0">
                <a:ln>
                  <a:noFill/>
                </a:ln>
                <a:solidFill>
                  <a:srgbClr val="000000"/>
                </a:solidFill>
                <a:effectLst/>
                <a:uLnTx/>
                <a:uFillTx/>
                <a:latin typeface="Heebo"/>
                <a:ea typeface="+mn-ea"/>
                <a:cs typeface="+mn-cs"/>
              </a:rPr>
              <a:t>therefore, the actual numbers are likely higher than those presented here and elsewhere.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559914" y="2416086"/>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872789" y="2463711"/>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3938813" y="2755989"/>
            <a:ext cx="2723249" cy="4114800"/>
          </a:xfrm>
          <a:custGeom>
            <a:avLst/>
            <a:gdLst/>
            <a:ahLst/>
            <a:cxnLst/>
            <a:rect l="l" t="t" r="r" b="b"/>
            <a:pathLst>
              <a:path w="2723249" h="4114800">
                <a:moveTo>
                  <a:pt x="0" y="0"/>
                </a:moveTo>
                <a:lnTo>
                  <a:pt x="2723250" y="0"/>
                </a:lnTo>
                <a:lnTo>
                  <a:pt x="272325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1465086" y="2755989"/>
            <a:ext cx="3044952" cy="4114800"/>
          </a:xfrm>
          <a:custGeom>
            <a:avLst/>
            <a:gdLst/>
            <a:ahLst/>
            <a:cxnLst/>
            <a:rect l="l" t="t" r="r" b="b"/>
            <a:pathLst>
              <a:path w="3044952" h="4114800">
                <a:moveTo>
                  <a:pt x="0" y="0"/>
                </a:moveTo>
                <a:lnTo>
                  <a:pt x="3044952" y="0"/>
                </a:lnTo>
                <a:lnTo>
                  <a:pt x="304495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2084070" y="974547"/>
            <a:ext cx="14119860" cy="1152525"/>
          </a:xfrm>
          <a:prstGeom prst="rect">
            <a:avLst/>
          </a:prstGeom>
        </p:spPr>
        <p:txBody>
          <a:bodyPr lIns="0" tIns="0" rIns="0" bIns="0" rtlCol="0" anchor="t">
            <a:spAutoFit/>
          </a:bodyPr>
          <a:lstStyle/>
          <a:p>
            <a:pPr marL="0" marR="0" lvl="0" indent="0" algn="ctr" defTabSz="914400" rtl="0" eaLnBrk="1" fontAlgn="auto" latinLnBrk="0" hangingPunct="1">
              <a:lnSpc>
                <a:spcPts val="9000"/>
              </a:lnSpc>
              <a:spcBef>
                <a:spcPts val="0"/>
              </a:spcBef>
              <a:spcAft>
                <a:spcPts val="0"/>
              </a:spcAft>
              <a:buClrTx/>
              <a:buSzTx/>
              <a:buFontTx/>
              <a:buNone/>
              <a:tabLst/>
              <a:defRPr/>
            </a:pPr>
            <a:r>
              <a:rPr kumimoji="0" lang="en-US" sz="7500" b="0" i="0" u="none" strike="noStrike" kern="1200" cap="none" spc="0" normalizeH="0" baseline="0" noProof="0">
                <a:ln>
                  <a:noFill/>
                </a:ln>
                <a:solidFill>
                  <a:srgbClr val="63666A"/>
                </a:solidFill>
                <a:effectLst/>
                <a:uLnTx/>
                <a:uFillTx/>
                <a:latin typeface="Heebo Ultra-Bold"/>
                <a:ea typeface="+mn-ea"/>
                <a:cs typeface="+mn-cs"/>
              </a:rPr>
              <a:t>Engaging Communities</a:t>
            </a:r>
          </a:p>
        </p:txBody>
      </p:sp>
      <p:sp>
        <p:nvSpPr>
          <p:cNvPr id="8" name="TextBox 8"/>
          <p:cNvSpPr txBox="1"/>
          <p:nvPr/>
        </p:nvSpPr>
        <p:spPr>
          <a:xfrm>
            <a:off x="11153738" y="7537539"/>
            <a:ext cx="3664791" cy="1152525"/>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Providers*</a:t>
            </a:r>
          </a:p>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N=103</a:t>
            </a:r>
          </a:p>
        </p:txBody>
      </p:sp>
      <p:sp>
        <p:nvSpPr>
          <p:cNvPr id="9" name="TextBox 9"/>
          <p:cNvSpPr txBox="1"/>
          <p:nvPr/>
        </p:nvSpPr>
        <p:spPr>
          <a:xfrm>
            <a:off x="3170416" y="7537539"/>
            <a:ext cx="4260044" cy="1152525"/>
          </a:xfrm>
          <a:prstGeom prst="rect">
            <a:avLst/>
          </a:prstGeom>
        </p:spPr>
        <p:txBody>
          <a:bodyPr lIns="0" tIns="0" rIns="0" bIns="0" rtlCol="0" anchor="t">
            <a:spAutoFit/>
          </a:bodyPr>
          <a:lstStyle/>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Parents/Caregivers</a:t>
            </a:r>
          </a:p>
          <a:p>
            <a:pPr marL="0" marR="0" lvl="0" indent="0" algn="ctr" defTabSz="914400" rtl="0" eaLnBrk="1" fontAlgn="auto" latinLnBrk="0" hangingPunct="1">
              <a:lnSpc>
                <a:spcPts val="4559"/>
              </a:lnSpc>
              <a:spcBef>
                <a:spcPts val="0"/>
              </a:spcBef>
              <a:spcAft>
                <a:spcPts val="0"/>
              </a:spcAft>
              <a:buClrTx/>
              <a:buSzTx/>
              <a:buFontTx/>
              <a:buNone/>
              <a:tabLst/>
              <a:defRPr/>
            </a:pPr>
            <a:r>
              <a:rPr kumimoji="0" lang="en-US" sz="3799" b="0" i="0" u="none" strike="noStrike" kern="1200" cap="none" spc="0" normalizeH="0" baseline="0" noProof="0">
                <a:ln>
                  <a:noFill/>
                </a:ln>
                <a:solidFill>
                  <a:srgbClr val="000000"/>
                </a:solidFill>
                <a:effectLst/>
                <a:uLnTx/>
                <a:uFillTx/>
                <a:latin typeface="Heebo"/>
                <a:ea typeface="+mn-ea"/>
                <a:cs typeface="+mn-cs"/>
              </a:rPr>
              <a:t>N=1,885</a:t>
            </a:r>
          </a:p>
        </p:txBody>
      </p:sp>
      <p:sp>
        <p:nvSpPr>
          <p:cNvPr id="10" name="TextBox 10"/>
          <p:cNvSpPr txBox="1"/>
          <p:nvPr/>
        </p:nvSpPr>
        <p:spPr>
          <a:xfrm>
            <a:off x="677123" y="9366339"/>
            <a:ext cx="16933755" cy="419100"/>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Heebo"/>
                <a:ea typeface="+mn-ea"/>
                <a:cs typeface="+mn-cs"/>
              </a:rPr>
              <a:t>*Early Childhood Educators, Mental/Behavioral Health Providers, Physicians/Nurse Practitioners, and Other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endParaRPr lang="en-US"/>
          </a:p>
        </p:txBody>
      </p:sp>
      <p:sp>
        <p:nvSpPr>
          <p:cNvPr id="3" name="TextBox 3"/>
          <p:cNvSpPr txBox="1"/>
          <p:nvPr/>
        </p:nvSpPr>
        <p:spPr>
          <a:xfrm>
            <a:off x="553456" y="1903808"/>
            <a:ext cx="17181087" cy="5495925"/>
          </a:xfrm>
          <a:prstGeom prst="rect">
            <a:avLst/>
          </a:prstGeom>
        </p:spPr>
        <p:txBody>
          <a:bodyPr lIns="0" tIns="0" rIns="0" bIns="0" rtlCol="0" anchor="t">
            <a:spAutoFit/>
          </a:bodyPr>
          <a:lstStyle/>
          <a:p>
            <a:pPr algn="ctr">
              <a:lnSpc>
                <a:spcPts val="14400"/>
              </a:lnSpc>
            </a:pPr>
            <a:r>
              <a:rPr lang="en-US" sz="12000">
                <a:solidFill>
                  <a:srgbClr val="63666A"/>
                </a:solidFill>
                <a:latin typeface="Heebo Ultra-Bold"/>
              </a:rPr>
              <a:t>How are children born since mid-2019 and their families doing?</a:t>
            </a:r>
          </a:p>
        </p:txBody>
      </p:sp>
      <p:sp>
        <p:nvSpPr>
          <p:cNvPr id="4" name="TextBox 4"/>
          <p:cNvSpPr txBox="1"/>
          <p:nvPr/>
        </p:nvSpPr>
        <p:spPr>
          <a:xfrm>
            <a:off x="857508" y="7952924"/>
            <a:ext cx="17181087" cy="485775"/>
          </a:xfrm>
          <a:prstGeom prst="rect">
            <a:avLst/>
          </a:prstGeom>
        </p:spPr>
        <p:txBody>
          <a:bodyPr lIns="0" tIns="0" rIns="0" bIns="0" rtlCol="0" anchor="t">
            <a:spAutoFit/>
          </a:bodyPr>
          <a:lstStyle/>
          <a:p>
            <a:pPr algn="ctr">
              <a:lnSpc>
                <a:spcPts val="3840"/>
              </a:lnSpc>
            </a:pPr>
            <a:r>
              <a:rPr lang="en-US" sz="3200">
                <a:solidFill>
                  <a:srgbClr val="63666A"/>
                </a:solidFill>
                <a:latin typeface="Heebo Ultra-Bold"/>
              </a:rPr>
              <a:t>As informed by Oklahoma parents and caregivers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b="-16222"/>
            </a:stretch>
          </a:blipFill>
        </p:spPr>
        <p:txBody>
          <a:bodyPr/>
          <a:lstStyle/>
          <a:p>
            <a:endParaRPr lang="en-US"/>
          </a:p>
        </p:txBody>
      </p:sp>
      <p:sp>
        <p:nvSpPr>
          <p:cNvPr id="3" name="Freeform 3"/>
          <p:cNvSpPr/>
          <p:nvPr/>
        </p:nvSpPr>
        <p:spPr>
          <a:xfrm>
            <a:off x="6716352" y="2423318"/>
            <a:ext cx="4855297" cy="4794606"/>
          </a:xfrm>
          <a:custGeom>
            <a:avLst/>
            <a:gdLst/>
            <a:ahLst/>
            <a:cxnLst/>
            <a:rect l="l" t="t" r="r" b="b"/>
            <a:pathLst>
              <a:path w="4855297" h="4794606">
                <a:moveTo>
                  <a:pt x="0" y="0"/>
                </a:moveTo>
                <a:lnTo>
                  <a:pt x="4855296" y="0"/>
                </a:lnTo>
                <a:lnTo>
                  <a:pt x="4855296" y="4794605"/>
                </a:lnTo>
                <a:lnTo>
                  <a:pt x="0" y="4794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475642" y="2423318"/>
            <a:ext cx="4855297" cy="4794606"/>
          </a:xfrm>
          <a:custGeom>
            <a:avLst/>
            <a:gdLst/>
            <a:ahLst/>
            <a:cxnLst/>
            <a:rect l="l" t="t" r="r" b="b"/>
            <a:pathLst>
              <a:path w="4855297" h="4794606">
                <a:moveTo>
                  <a:pt x="0" y="0"/>
                </a:moveTo>
                <a:lnTo>
                  <a:pt x="4855297" y="0"/>
                </a:lnTo>
                <a:lnTo>
                  <a:pt x="4855297" y="4794605"/>
                </a:lnTo>
                <a:lnTo>
                  <a:pt x="0" y="4794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957061" y="2423318"/>
            <a:ext cx="4855297" cy="4794606"/>
          </a:xfrm>
          <a:custGeom>
            <a:avLst/>
            <a:gdLst/>
            <a:ahLst/>
            <a:cxnLst/>
            <a:rect l="l" t="t" r="r" b="b"/>
            <a:pathLst>
              <a:path w="4855297" h="4794606">
                <a:moveTo>
                  <a:pt x="0" y="0"/>
                </a:moveTo>
                <a:lnTo>
                  <a:pt x="4855297" y="0"/>
                </a:lnTo>
                <a:lnTo>
                  <a:pt x="4855297" y="4794605"/>
                </a:lnTo>
                <a:lnTo>
                  <a:pt x="0" y="47946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7041931" y="2716741"/>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6"/>
            <a:stretch>
              <a:fillRect/>
            </a:stretch>
          </a:blipFill>
        </p:spPr>
        <p:txBody>
          <a:bodyPr/>
          <a:lstStyle/>
          <a:p>
            <a:endParaRPr lang="en-US"/>
          </a:p>
        </p:txBody>
      </p:sp>
      <p:sp>
        <p:nvSpPr>
          <p:cNvPr id="7" name="Freeform 7"/>
          <p:cNvSpPr/>
          <p:nvPr/>
        </p:nvSpPr>
        <p:spPr>
          <a:xfrm>
            <a:off x="1571328" y="2809700"/>
            <a:ext cx="3363849" cy="4114800"/>
          </a:xfrm>
          <a:custGeom>
            <a:avLst/>
            <a:gdLst/>
            <a:ahLst/>
            <a:cxnLst/>
            <a:rect l="l" t="t" r="r" b="b"/>
            <a:pathLst>
              <a:path w="3363849" h="4114800">
                <a:moveTo>
                  <a:pt x="0" y="0"/>
                </a:moveTo>
                <a:lnTo>
                  <a:pt x="3363849" y="0"/>
                </a:lnTo>
                <a:lnTo>
                  <a:pt x="336384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3197895" y="3347167"/>
            <a:ext cx="3410791" cy="3039867"/>
          </a:xfrm>
          <a:custGeom>
            <a:avLst/>
            <a:gdLst/>
            <a:ahLst/>
            <a:cxnLst/>
            <a:rect l="l" t="t" r="r" b="b"/>
            <a:pathLst>
              <a:path w="3410791" h="3039867">
                <a:moveTo>
                  <a:pt x="0" y="0"/>
                </a:moveTo>
                <a:lnTo>
                  <a:pt x="3410791" y="0"/>
                </a:lnTo>
                <a:lnTo>
                  <a:pt x="3410791" y="3039867"/>
                </a:lnTo>
                <a:lnTo>
                  <a:pt x="0" y="3039867"/>
                </a:lnTo>
                <a:lnTo>
                  <a:pt x="0" y="0"/>
                </a:lnTo>
                <a:close/>
              </a:path>
            </a:pathLst>
          </a:custGeom>
          <a:blipFill>
            <a:blip r:embed="rId9"/>
            <a:stretch>
              <a:fillRect/>
            </a:stretch>
          </a:blipFill>
        </p:spPr>
        <p:txBody>
          <a:bodyPr/>
          <a:lstStyle/>
          <a:p>
            <a:endParaRPr lang="en-US"/>
          </a:p>
        </p:txBody>
      </p:sp>
      <p:sp>
        <p:nvSpPr>
          <p:cNvPr id="9" name="TextBox 9"/>
          <p:cNvSpPr txBox="1"/>
          <p:nvPr/>
        </p:nvSpPr>
        <p:spPr>
          <a:xfrm>
            <a:off x="837218" y="7516196"/>
            <a:ext cx="4832068" cy="7143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Child Development Reports </a:t>
            </a:r>
            <a:r>
              <a:rPr lang="en-US" sz="2400" u="sng">
                <a:solidFill>
                  <a:srgbClr val="000000"/>
                </a:solidFill>
                <a:latin typeface="Heebo Bold"/>
              </a:rPr>
              <a:t>Mixed,</a:t>
            </a:r>
            <a:r>
              <a:rPr lang="en-US" sz="2400">
                <a:solidFill>
                  <a:srgbClr val="000000"/>
                </a:solidFill>
                <a:latin typeface="Heebo"/>
              </a:rPr>
              <a:t> </a:t>
            </a:r>
          </a:p>
          <a:p>
            <a:pPr algn="ctr">
              <a:lnSpc>
                <a:spcPts val="2879"/>
              </a:lnSpc>
            </a:pPr>
            <a:r>
              <a:rPr lang="en-US" sz="2400">
                <a:solidFill>
                  <a:srgbClr val="000000"/>
                </a:solidFill>
                <a:latin typeface="Heebo"/>
              </a:rPr>
              <a:t>(social, motor, speech)</a:t>
            </a:r>
          </a:p>
        </p:txBody>
      </p:sp>
      <p:sp>
        <p:nvSpPr>
          <p:cNvPr id="10" name="TextBox 10"/>
          <p:cNvSpPr txBox="1"/>
          <p:nvPr/>
        </p:nvSpPr>
        <p:spPr>
          <a:xfrm>
            <a:off x="553456" y="970579"/>
            <a:ext cx="17181087" cy="971550"/>
          </a:xfrm>
          <a:prstGeom prst="rect">
            <a:avLst/>
          </a:prstGeom>
        </p:spPr>
        <p:txBody>
          <a:bodyPr lIns="0" tIns="0" rIns="0" bIns="0" rtlCol="0" anchor="t">
            <a:spAutoFit/>
          </a:bodyPr>
          <a:lstStyle/>
          <a:p>
            <a:pPr algn="ctr">
              <a:lnSpc>
                <a:spcPts val="7679"/>
              </a:lnSpc>
            </a:pPr>
            <a:r>
              <a:rPr lang="en-US" sz="6399">
                <a:solidFill>
                  <a:srgbClr val="63666A"/>
                </a:solidFill>
                <a:latin typeface="Heebo Ultra-Bold"/>
              </a:rPr>
              <a:t>How are </a:t>
            </a:r>
            <a:r>
              <a:rPr lang="en-US" sz="6399" u="sng">
                <a:solidFill>
                  <a:srgbClr val="63666A"/>
                </a:solidFill>
                <a:latin typeface="Heebo Ultra-Bold"/>
              </a:rPr>
              <a:t>children</a:t>
            </a:r>
            <a:r>
              <a:rPr lang="en-US" sz="6399">
                <a:solidFill>
                  <a:srgbClr val="63666A"/>
                </a:solidFill>
                <a:latin typeface="Heebo Ultra-Bold"/>
              </a:rPr>
              <a:t> born since mid-2019 doing?</a:t>
            </a:r>
          </a:p>
        </p:txBody>
      </p:sp>
      <p:sp>
        <p:nvSpPr>
          <p:cNvPr id="11" name="TextBox 11"/>
          <p:cNvSpPr txBox="1"/>
          <p:nvPr/>
        </p:nvSpPr>
        <p:spPr>
          <a:xfrm>
            <a:off x="6798853" y="7516196"/>
            <a:ext cx="4690294" cy="10763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Child Isolation</a:t>
            </a:r>
          </a:p>
          <a:p>
            <a:pPr algn="ctr">
              <a:lnSpc>
                <a:spcPts val="2879"/>
              </a:lnSpc>
            </a:pPr>
            <a:r>
              <a:rPr lang="en-US" sz="2400">
                <a:solidFill>
                  <a:srgbClr val="000000"/>
                </a:solidFill>
                <a:latin typeface="Heebo"/>
              </a:rPr>
              <a:t>Impacted Social and Language Skill Development </a:t>
            </a:r>
          </a:p>
        </p:txBody>
      </p:sp>
      <p:sp>
        <p:nvSpPr>
          <p:cNvPr id="12" name="TextBox 12"/>
          <p:cNvSpPr txBox="1"/>
          <p:nvPr/>
        </p:nvSpPr>
        <p:spPr>
          <a:xfrm>
            <a:off x="12898847" y="7516196"/>
            <a:ext cx="4690294" cy="7143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Child Screen Time Increased</a:t>
            </a:r>
          </a:p>
          <a:p>
            <a:pPr algn="ctr">
              <a:lnSpc>
                <a:spcPts val="2879"/>
              </a:lnSpc>
            </a:pPr>
            <a:r>
              <a:rPr lang="en-US" sz="2400">
                <a:solidFill>
                  <a:srgbClr val="000000"/>
                </a:solidFill>
                <a:latin typeface="Heebo"/>
              </a:rPr>
              <a:t>Impacted Skill Development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endParaRPr lang="en-US"/>
          </a:p>
        </p:txBody>
      </p:sp>
      <p:sp>
        <p:nvSpPr>
          <p:cNvPr id="3" name="Freeform 3"/>
          <p:cNvSpPr/>
          <p:nvPr/>
        </p:nvSpPr>
        <p:spPr>
          <a:xfrm>
            <a:off x="6716352" y="30319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475642"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57061"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16422" y="3987339"/>
            <a:ext cx="4336575" cy="2883822"/>
          </a:xfrm>
          <a:custGeom>
            <a:avLst/>
            <a:gdLst/>
            <a:ahLst/>
            <a:cxnLst/>
            <a:rect l="l" t="t" r="r" b="b"/>
            <a:pathLst>
              <a:path w="4336575" h="2883822">
                <a:moveTo>
                  <a:pt x="0" y="0"/>
                </a:moveTo>
                <a:lnTo>
                  <a:pt x="4336575" y="0"/>
                </a:lnTo>
                <a:lnTo>
                  <a:pt x="4336575" y="2883822"/>
                </a:lnTo>
                <a:lnTo>
                  <a:pt x="0" y="28838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7120571" y="2698268"/>
            <a:ext cx="4046859" cy="4890464"/>
          </a:xfrm>
          <a:custGeom>
            <a:avLst/>
            <a:gdLst/>
            <a:ahLst/>
            <a:cxnLst/>
            <a:rect l="l" t="t" r="r" b="b"/>
            <a:pathLst>
              <a:path w="4046859" h="4890464">
                <a:moveTo>
                  <a:pt x="0" y="0"/>
                </a:moveTo>
                <a:lnTo>
                  <a:pt x="4046858" y="0"/>
                </a:lnTo>
                <a:lnTo>
                  <a:pt x="4046858" y="4890464"/>
                </a:lnTo>
                <a:lnTo>
                  <a:pt x="0" y="4890464"/>
                </a:lnTo>
                <a:lnTo>
                  <a:pt x="0" y="0"/>
                </a:lnTo>
                <a:close/>
              </a:path>
            </a:pathLst>
          </a:custGeom>
          <a:blipFill>
            <a:blip r:embed="rId7"/>
            <a:stretch>
              <a:fillRect/>
            </a:stretch>
          </a:blipFill>
        </p:spPr>
        <p:txBody>
          <a:bodyPr/>
          <a:lstStyle/>
          <a:p>
            <a:endParaRPr lang="en-US"/>
          </a:p>
        </p:txBody>
      </p:sp>
      <p:sp>
        <p:nvSpPr>
          <p:cNvPr id="8" name="Freeform 8"/>
          <p:cNvSpPr/>
          <p:nvPr/>
        </p:nvSpPr>
        <p:spPr>
          <a:xfrm>
            <a:off x="12876573" y="3196908"/>
            <a:ext cx="4089886" cy="4391824"/>
          </a:xfrm>
          <a:custGeom>
            <a:avLst/>
            <a:gdLst/>
            <a:ahLst/>
            <a:cxnLst/>
            <a:rect l="l" t="t" r="r" b="b"/>
            <a:pathLst>
              <a:path w="4089886" h="4391824">
                <a:moveTo>
                  <a:pt x="0" y="0"/>
                </a:moveTo>
                <a:lnTo>
                  <a:pt x="4089887" y="0"/>
                </a:lnTo>
                <a:lnTo>
                  <a:pt x="4089887" y="4391824"/>
                </a:lnTo>
                <a:lnTo>
                  <a:pt x="0" y="4391824"/>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122064" y="8169453"/>
            <a:ext cx="4690294" cy="107632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Parents Social Support - Mixed,</a:t>
            </a:r>
            <a:r>
              <a:rPr lang="en-US" sz="2400">
                <a:solidFill>
                  <a:srgbClr val="000000"/>
                </a:solidFill>
                <a:latin typeface="Heebo"/>
              </a:rPr>
              <a:t> Parents Report Having Family Support, Yet Lack External Support</a:t>
            </a:r>
          </a:p>
        </p:txBody>
      </p:sp>
      <p:sp>
        <p:nvSpPr>
          <p:cNvPr id="10" name="TextBox 10"/>
          <p:cNvSpPr txBox="1"/>
          <p:nvPr/>
        </p:nvSpPr>
        <p:spPr>
          <a:xfrm>
            <a:off x="553456" y="403047"/>
            <a:ext cx="17181087" cy="2295525"/>
          </a:xfrm>
          <a:prstGeom prst="rect">
            <a:avLst/>
          </a:prstGeom>
        </p:spPr>
        <p:txBody>
          <a:bodyPr lIns="0" tIns="0" rIns="0" bIns="0" rtlCol="0" anchor="t">
            <a:spAutoFit/>
          </a:bodyPr>
          <a:lstStyle/>
          <a:p>
            <a:pPr algn="ctr">
              <a:lnSpc>
                <a:spcPts val="9000"/>
              </a:lnSpc>
            </a:pPr>
            <a:r>
              <a:rPr lang="en-US" sz="7500">
                <a:solidFill>
                  <a:srgbClr val="63666A"/>
                </a:solidFill>
                <a:latin typeface="Heebo Ultra-Bold"/>
              </a:rPr>
              <a:t>How are </a:t>
            </a:r>
            <a:r>
              <a:rPr lang="en-US" sz="7500" u="sng">
                <a:solidFill>
                  <a:srgbClr val="63666A"/>
                </a:solidFill>
                <a:latin typeface="Heebo Ultra-Bold"/>
              </a:rPr>
              <a:t>parents</a:t>
            </a:r>
            <a:r>
              <a:rPr lang="en-US" sz="7500">
                <a:solidFill>
                  <a:srgbClr val="63666A"/>
                </a:solidFill>
                <a:latin typeface="Heebo Ultra-Bold"/>
              </a:rPr>
              <a:t> of children born since mid-2019 doing?</a:t>
            </a:r>
          </a:p>
        </p:txBody>
      </p:sp>
      <p:sp>
        <p:nvSpPr>
          <p:cNvPr id="11" name="TextBox 11"/>
          <p:cNvSpPr txBox="1"/>
          <p:nvPr/>
        </p:nvSpPr>
        <p:spPr>
          <a:xfrm>
            <a:off x="6881355" y="8169453"/>
            <a:ext cx="4690294" cy="14382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Parent Mental Health Issues Increased</a:t>
            </a:r>
            <a:r>
              <a:rPr lang="en-US" sz="2400">
                <a:solidFill>
                  <a:srgbClr val="000000"/>
                </a:solidFill>
                <a:latin typeface="Heebo"/>
              </a:rPr>
              <a:t>: PPA, PPD,</a:t>
            </a:r>
          </a:p>
          <a:p>
            <a:pPr algn="ctr">
              <a:lnSpc>
                <a:spcPts val="2879"/>
              </a:lnSpc>
            </a:pPr>
            <a:r>
              <a:rPr lang="en-US" sz="2400">
                <a:solidFill>
                  <a:srgbClr val="000000"/>
                </a:solidFill>
                <a:latin typeface="Heebo"/>
              </a:rPr>
              <a:t>Anxiety, Depression, Stress, Alcohol/Substance Use, Worry</a:t>
            </a:r>
          </a:p>
        </p:txBody>
      </p:sp>
      <p:sp>
        <p:nvSpPr>
          <p:cNvPr id="12" name="TextBox 12"/>
          <p:cNvSpPr txBox="1"/>
          <p:nvPr/>
        </p:nvSpPr>
        <p:spPr>
          <a:xfrm>
            <a:off x="12876573" y="8169453"/>
            <a:ext cx="4690294" cy="14382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Parents Lack Awareness / Knowledge: </a:t>
            </a:r>
            <a:r>
              <a:rPr lang="en-US" sz="2400">
                <a:solidFill>
                  <a:srgbClr val="000000"/>
                </a:solidFill>
                <a:latin typeface="Heebo"/>
              </a:rPr>
              <a:t>Child Development and Community Resource Availability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6222"/>
            </a:stretch>
          </a:blipFill>
        </p:spPr>
        <p:txBody>
          <a:bodyPr/>
          <a:lstStyle/>
          <a:p>
            <a:endParaRPr lang="en-US"/>
          </a:p>
        </p:txBody>
      </p:sp>
      <p:sp>
        <p:nvSpPr>
          <p:cNvPr id="3" name="Freeform 3"/>
          <p:cNvSpPr/>
          <p:nvPr/>
        </p:nvSpPr>
        <p:spPr>
          <a:xfrm>
            <a:off x="6716352" y="3031947"/>
            <a:ext cx="4855297" cy="4794606"/>
          </a:xfrm>
          <a:custGeom>
            <a:avLst/>
            <a:gdLst/>
            <a:ahLst/>
            <a:cxnLst/>
            <a:rect l="l" t="t" r="r" b="b"/>
            <a:pathLst>
              <a:path w="4855297" h="4794606">
                <a:moveTo>
                  <a:pt x="0" y="0"/>
                </a:moveTo>
                <a:lnTo>
                  <a:pt x="4855296" y="0"/>
                </a:lnTo>
                <a:lnTo>
                  <a:pt x="4855296"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475642"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57061" y="3031947"/>
            <a:ext cx="4855297" cy="4794606"/>
          </a:xfrm>
          <a:custGeom>
            <a:avLst/>
            <a:gdLst/>
            <a:ahLst/>
            <a:cxnLst/>
            <a:rect l="l" t="t" r="r" b="b"/>
            <a:pathLst>
              <a:path w="4855297" h="4794606">
                <a:moveTo>
                  <a:pt x="0" y="0"/>
                </a:moveTo>
                <a:lnTo>
                  <a:pt x="4855297" y="0"/>
                </a:lnTo>
                <a:lnTo>
                  <a:pt x="4855297" y="4794606"/>
                </a:lnTo>
                <a:lnTo>
                  <a:pt x="0" y="47946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75573" y="3257154"/>
            <a:ext cx="4383276" cy="4114800"/>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5"/>
            <a:stretch>
              <a:fillRect/>
            </a:stretch>
          </a:blipFill>
        </p:spPr>
        <p:txBody>
          <a:bodyPr/>
          <a:lstStyle/>
          <a:p>
            <a:endParaRPr lang="en-US"/>
          </a:p>
        </p:txBody>
      </p:sp>
      <p:sp>
        <p:nvSpPr>
          <p:cNvPr id="7" name="Freeform 7"/>
          <p:cNvSpPr/>
          <p:nvPr/>
        </p:nvSpPr>
        <p:spPr>
          <a:xfrm>
            <a:off x="6996624" y="3872402"/>
            <a:ext cx="4294753" cy="3113696"/>
          </a:xfrm>
          <a:custGeom>
            <a:avLst/>
            <a:gdLst/>
            <a:ahLst/>
            <a:cxnLst/>
            <a:rect l="l" t="t" r="r" b="b"/>
            <a:pathLst>
              <a:path w="4294753" h="3113696">
                <a:moveTo>
                  <a:pt x="0" y="0"/>
                </a:moveTo>
                <a:lnTo>
                  <a:pt x="4294752" y="0"/>
                </a:lnTo>
                <a:lnTo>
                  <a:pt x="4294752" y="3113696"/>
                </a:lnTo>
                <a:lnTo>
                  <a:pt x="0" y="31136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896500" y="3257154"/>
            <a:ext cx="2263140" cy="4114800"/>
          </a:xfrm>
          <a:custGeom>
            <a:avLst/>
            <a:gdLst/>
            <a:ahLst/>
            <a:cxnLst/>
            <a:rect l="l" t="t" r="r" b="b"/>
            <a:pathLst>
              <a:path w="2263140" h="4114800">
                <a:moveTo>
                  <a:pt x="0" y="0"/>
                </a:moveTo>
                <a:lnTo>
                  <a:pt x="2263140" y="0"/>
                </a:lnTo>
                <a:lnTo>
                  <a:pt x="22631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TextBox 9"/>
          <p:cNvSpPr txBox="1"/>
          <p:nvPr/>
        </p:nvSpPr>
        <p:spPr>
          <a:xfrm>
            <a:off x="1122064" y="8305800"/>
            <a:ext cx="4690294" cy="7143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Family Togetherness Increased</a:t>
            </a:r>
          </a:p>
          <a:p>
            <a:pPr algn="ctr">
              <a:lnSpc>
                <a:spcPts val="2879"/>
              </a:lnSpc>
            </a:pPr>
            <a:r>
              <a:rPr lang="en-US" sz="2400">
                <a:solidFill>
                  <a:srgbClr val="000000"/>
                </a:solidFill>
                <a:latin typeface="Heebo"/>
              </a:rPr>
              <a:t>Bonding, Support, and Stress</a:t>
            </a:r>
          </a:p>
        </p:txBody>
      </p:sp>
      <p:sp>
        <p:nvSpPr>
          <p:cNvPr id="10" name="TextBox 10"/>
          <p:cNvSpPr txBox="1"/>
          <p:nvPr/>
        </p:nvSpPr>
        <p:spPr>
          <a:xfrm>
            <a:off x="553456" y="403047"/>
            <a:ext cx="17181087" cy="2295525"/>
          </a:xfrm>
          <a:prstGeom prst="rect">
            <a:avLst/>
          </a:prstGeom>
        </p:spPr>
        <p:txBody>
          <a:bodyPr lIns="0" tIns="0" rIns="0" bIns="0" rtlCol="0" anchor="t">
            <a:spAutoFit/>
          </a:bodyPr>
          <a:lstStyle/>
          <a:p>
            <a:pPr algn="ctr">
              <a:lnSpc>
                <a:spcPts val="9000"/>
              </a:lnSpc>
            </a:pPr>
            <a:r>
              <a:rPr lang="en-US" sz="7500">
                <a:solidFill>
                  <a:srgbClr val="63666A"/>
                </a:solidFill>
                <a:latin typeface="Heebo Ultra-Bold"/>
              </a:rPr>
              <a:t>How are the </a:t>
            </a:r>
            <a:r>
              <a:rPr lang="en-US" sz="7500" u="sng">
                <a:solidFill>
                  <a:srgbClr val="63666A"/>
                </a:solidFill>
                <a:latin typeface="Heebo Ultra-Bold"/>
              </a:rPr>
              <a:t>families</a:t>
            </a:r>
            <a:r>
              <a:rPr lang="en-US" sz="7500">
                <a:solidFill>
                  <a:srgbClr val="63666A"/>
                </a:solidFill>
                <a:latin typeface="Heebo Ultra-Bold"/>
              </a:rPr>
              <a:t> of children born since mid-2019 doing?</a:t>
            </a:r>
          </a:p>
        </p:txBody>
      </p:sp>
      <p:sp>
        <p:nvSpPr>
          <p:cNvPr id="11" name="TextBox 11"/>
          <p:cNvSpPr txBox="1"/>
          <p:nvPr/>
        </p:nvSpPr>
        <p:spPr>
          <a:xfrm>
            <a:off x="6895285" y="8305800"/>
            <a:ext cx="4497430" cy="14382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Increased Abuse in Home</a:t>
            </a:r>
            <a:r>
              <a:rPr lang="en-US" sz="2400">
                <a:solidFill>
                  <a:srgbClr val="000000"/>
                </a:solidFill>
                <a:latin typeface="Heebo"/>
              </a:rPr>
              <a:t>: IPV/DV, Increased Yelling, Hitting, or Shaking of Children by Parents</a:t>
            </a:r>
          </a:p>
        </p:txBody>
      </p:sp>
      <p:sp>
        <p:nvSpPr>
          <p:cNvPr id="12" name="TextBox 12"/>
          <p:cNvSpPr txBox="1"/>
          <p:nvPr/>
        </p:nvSpPr>
        <p:spPr>
          <a:xfrm>
            <a:off x="12523398" y="8305800"/>
            <a:ext cx="5009344" cy="1438275"/>
          </a:xfrm>
          <a:prstGeom prst="rect">
            <a:avLst/>
          </a:prstGeom>
        </p:spPr>
        <p:txBody>
          <a:bodyPr lIns="0" tIns="0" rIns="0" bIns="0" rtlCol="0" anchor="t">
            <a:spAutoFit/>
          </a:bodyPr>
          <a:lstStyle/>
          <a:p>
            <a:pPr algn="ctr">
              <a:lnSpc>
                <a:spcPts val="2879"/>
              </a:lnSpc>
            </a:pPr>
            <a:r>
              <a:rPr lang="en-US" sz="2400">
                <a:solidFill>
                  <a:srgbClr val="000000"/>
                </a:solidFill>
                <a:latin typeface="Heebo Bold"/>
              </a:rPr>
              <a:t>Family Stressors</a:t>
            </a:r>
            <a:r>
              <a:rPr lang="en-US" sz="2400">
                <a:solidFill>
                  <a:srgbClr val="000000"/>
                </a:solidFill>
                <a:latin typeface="Heebo"/>
              </a:rPr>
              <a:t>: Housing Instability, Inability to Meet Basic Needs, Social Benefits Cliff, Lack of Access to Services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63C270E1C0204D9F126D17A9DEB749" ma:contentTypeVersion="18" ma:contentTypeDescription="Create a new document." ma:contentTypeScope="" ma:versionID="b858e86c18f064e8096480a0d958fc4d">
  <xsd:schema xmlns:xsd="http://www.w3.org/2001/XMLSchema" xmlns:xs="http://www.w3.org/2001/XMLSchema" xmlns:p="http://schemas.microsoft.com/office/2006/metadata/properties" xmlns:ns2="0358c0ea-0fbe-4975-9ae7-5eda5dbe62bf" xmlns:ns3="ad6b0c90-0578-4cac-a575-11114c71b21e" targetNamespace="http://schemas.microsoft.com/office/2006/metadata/properties" ma:root="true" ma:fieldsID="a3c97956aad82adfa44af92a91b4f49c" ns2:_="" ns3:_="">
    <xsd:import namespace="0358c0ea-0fbe-4975-9ae7-5eda5dbe62bf"/>
    <xsd:import namespace="ad6b0c90-0578-4cac-a575-11114c71b21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58c0ea-0fbe-4975-9ae7-5eda5dbe6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3d2ccea-2bb6-47a0-bd4b-396c1ef74bd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6b0c90-0578-4cac-a575-11114c71b21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4d456b0-3ca6-4edc-82cf-fced2e853b20}" ma:internalName="TaxCatchAll" ma:showField="CatchAllData" ma:web="ad6b0c90-0578-4cac-a575-11114c71b21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58c0ea-0fbe-4975-9ae7-5eda5dbe62bf">
      <Terms xmlns="http://schemas.microsoft.com/office/infopath/2007/PartnerControls"/>
    </lcf76f155ced4ddcb4097134ff3c332f>
    <TaxCatchAll xmlns="ad6b0c90-0578-4cac-a575-11114c71b21e" xsi:nil="true"/>
  </documentManagement>
</p:properties>
</file>

<file path=customXml/itemProps1.xml><?xml version="1.0" encoding="utf-8"?>
<ds:datastoreItem xmlns:ds="http://schemas.openxmlformats.org/officeDocument/2006/customXml" ds:itemID="{CD90779B-D8F8-4BFD-B89E-1A862AA6E754}"/>
</file>

<file path=customXml/itemProps2.xml><?xml version="1.0" encoding="utf-8"?>
<ds:datastoreItem xmlns:ds="http://schemas.openxmlformats.org/officeDocument/2006/customXml" ds:itemID="{68BB2539-92E6-456B-88C8-C3F2BF54ABBF}"/>
</file>

<file path=customXml/itemProps3.xml><?xml version="1.0" encoding="utf-8"?>
<ds:datastoreItem xmlns:ds="http://schemas.openxmlformats.org/officeDocument/2006/customXml" ds:itemID="{DFF2310A-0B68-4F92-8605-B1FC4BDE0F34}"/>
</file>

<file path=docProps/app.xml><?xml version="1.0" encoding="utf-8"?>
<Properties xmlns="http://schemas.openxmlformats.org/officeDocument/2006/extended-properties" xmlns:vt="http://schemas.openxmlformats.org/officeDocument/2006/docPropsVTypes">
  <TotalTime>6281</TotalTime>
  <Words>1469</Words>
  <Application>Microsoft Office PowerPoint</Application>
  <PresentationFormat>Custom</PresentationFormat>
  <Paragraphs>157</Paragraphs>
  <Slides>32</Slides>
  <Notes>8</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Legislative KNG Narrative Presentation</dc:title>
  <dc:creator>AJ Griffin</dc:creator>
  <cp:lastModifiedBy>AJ Griffin</cp:lastModifiedBy>
  <cp:revision>3</cp:revision>
  <dcterms:created xsi:type="dcterms:W3CDTF">2006-08-16T00:00:00Z</dcterms:created>
  <dcterms:modified xsi:type="dcterms:W3CDTF">2025-10-06T13:17:54Z</dcterms:modified>
  <dc:identifier>DAGCCuAWauM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0x010100D263C270E1C0204D9F126D17A9DEB749</vt:lpwstr>
  </property>
</Properties>
</file>